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2" r:id="rId4"/>
    <p:sldMasterId id="2147483653" r:id="rId5"/>
    <p:sldMasterId id="2147483654" r:id="rId6"/>
  </p:sldMasterIdLst>
  <p:notesMasterIdLst>
    <p:notesMasterId r:id="rId20"/>
  </p:notesMasterIdLst>
  <p:sldIdLst>
    <p:sldId id="256" r:id="rId7"/>
    <p:sldId id="275" r:id="rId8"/>
    <p:sldId id="272" r:id="rId9"/>
    <p:sldId id="269" r:id="rId10"/>
    <p:sldId id="271" r:id="rId11"/>
    <p:sldId id="257" r:id="rId12"/>
    <p:sldId id="259" r:id="rId13"/>
    <p:sldId id="270" r:id="rId14"/>
    <p:sldId id="274" r:id="rId15"/>
    <p:sldId id="267" r:id="rId16"/>
    <p:sldId id="268" r:id="rId17"/>
    <p:sldId id="273" r:id="rId18"/>
    <p:sldId id="258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800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9F881-B9EE-4D92-B778-B299551742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89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FCA1D-CB1E-4639-912D-FAC100046A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612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94DFD-CDAE-453A-A4AA-B7016E3F7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22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CBD67-EE46-42D5-8259-544DCF147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31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4D744-FE2F-430F-A276-6F50D498CA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6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DBED7-A589-45CC-862C-D0A6819A2C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513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0362E-15F0-49BF-B1A0-FCE5BBA9B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68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F792F-64E6-4B10-A966-8AEC55DA53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71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273D8-FB69-4FF3-8E1A-7E3E05520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992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633A-6F65-4F35-9D4A-FF591BC377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218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0D959-8A84-431E-B110-96EE8A0B1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49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2E4B2-6BA4-44B4-B118-53FD1C5B73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988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47EAA-ABB7-4CAD-AD73-CB3353FC41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598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876F1-044B-4661-92B3-224F74DE6F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040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7F937-0B90-4C7B-8126-BC73D9102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727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11221-15A5-41AE-9D69-F6118D2B33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168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C25DB-D103-472A-9A7C-AAFA85EFE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528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6ADC0-BD72-49D9-A48C-773510F789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552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10477-E18F-4393-9F68-5A235E0D41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963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59003-B130-4932-AB77-DCDDF51EB3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326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4AA6E-9313-439F-A549-18B618C3A6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933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49886-45F9-468C-BD99-7543FFD45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30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5967A-9D0E-483D-AFA9-6B62EEB59E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163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94014-A6DE-4B05-B790-787831E2FD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424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7AD2B-89BF-418E-904B-3241C68A24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199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7D99C-2839-42D1-A5FA-D3E48A3C0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582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683F3-4CFD-4BD3-8F72-6CBE767B7E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1102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61492-40B5-4D4A-B7D4-A1FE3164A2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3411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3260-32D6-41DB-A36C-9FE26832F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44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54401-7C2D-4927-938A-B1B88A95FE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562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583FC-FE50-4DB1-BB10-B03C0FD86A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23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293F7-5E31-4CCF-B3FB-0634BD4EF1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987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9C3BB-93DC-48AF-B3DC-5778CC3D04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481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0D536-EEF7-484A-B376-32B671D17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8167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E8213-E53B-47AD-BD53-6E69CB5434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074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B3475-4E6F-411B-B17A-1AFCF5110C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969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39A69-A0AD-4AF2-BCD9-4B85F1C1A6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43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DA692-607E-4717-A4A6-1B2F1C1AF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71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53F6D-375B-450A-9D68-042437D196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3591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73C46-EB62-488D-B882-5CC33B8C3A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103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6573C-714A-4D5D-A9B7-07F177D891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7400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B615C-CAE4-436D-A08B-52A92E8640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175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E539D-A1BD-4586-9202-7866239500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1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5E414-370D-4073-AC2F-07DAB042A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68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2B374-DF08-421B-A99C-04BA7160DE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7289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34CFF-C3F8-4C92-946E-F113DAF189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277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F05DC-403A-4A6E-9FDC-727D59E8AB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296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D7BAF-C972-4CAB-BC54-88F9E0FD13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7978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225EB-6619-45F8-9384-440ED7EADE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401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6A8C7-4A36-4948-937C-48514BCAC9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1131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A8471-F603-4C58-8821-5DBF21617E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145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B4EE3-307B-4387-9950-D0AE4B6A29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889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F2A58-6B12-42B9-BD9D-197C97F661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1507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0C139-CB9B-4F9F-826F-7B23DABF52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7770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872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70AAA-C7CE-43AC-B77E-FA8D2CAFB7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83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05893-E587-4E5B-BA2E-5601B93684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870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6D2D6-BFD0-4DEF-B7F4-E8DFBA049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9738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809E-3CFE-4C42-A77F-DE16614B52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779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1930E-EFD3-4F6D-823C-B8DB2CE5F4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774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525DE-9E4C-407E-AAEC-C628E7B4CE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5970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F92F7-FB16-448B-BC17-B6C1C58989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3266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1E670-3158-413A-BABB-DB6F89AF1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373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6197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7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7AFC4-68C3-47F9-BE3A-004DF69682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66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F37C4-C525-40A5-A226-FE7BABD0B1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20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DED08-4F80-4CD2-B8F4-90B436EA94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66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8B2EB-CB2E-4AFE-BEE4-CBEEDE304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16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A5A5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 rot="5400000">
            <a:off x="6991350" y="3735388"/>
            <a:ext cx="3200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F38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FAEC5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F38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Oval 10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3FBF4B9-6153-447B-AE21-2CAF5BCFE6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A5A5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FAEC5">
              <a:alpha val="5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FCEDB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FCEDB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FE8EE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>
            <a:solidFill>
              <a:srgbClr val="FFE8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FAEC5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2" name="Oval 13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3" name="Oval 14"/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4" name="Oval 15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5" name="Oval 16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6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9097963" y="222250"/>
            <a:ext cx="228441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666666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 rot="5400000">
            <a:off x="7078663" y="4181475"/>
            <a:ext cx="3657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D31F3B97-B027-4BA1-BD39-B274F7E641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A5A5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FAEC5">
              <a:alpha val="5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FCEDB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FCEDB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FE8EE">
              <a:alpha val="7097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>
            <a:solidFill>
              <a:srgbClr val="FFE8E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FAEC5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4" name="Oval 11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5" name="Oval 12"/>
          <p:cNvSpPr>
            <a:spLocks noChangeArrowheads="1"/>
          </p:cNvSpPr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6" name="Oval 13"/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8" name="Oval 15"/>
          <p:cNvSpPr>
            <a:spLocks noChangeArrowheads="1"/>
          </p:cNvSpPr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>
            <a:off x="9097963" y="0"/>
            <a:ext cx="1587" cy="6858000"/>
          </a:xfrm>
          <a:prstGeom prst="line">
            <a:avLst/>
          </a:prstGeom>
          <a:noFill/>
          <a:ln w="572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9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/>
          </p:nvPr>
        </p:nvSpPr>
        <p:spPr bwMode="auto">
          <a:xfrm>
            <a:off x="9096375" y="217488"/>
            <a:ext cx="22844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666666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3" name="Text Box 20"/>
          <p:cNvSpPr txBox="1">
            <a:spLocks noChangeArrowheads="1"/>
          </p:cNvSpPr>
          <p:nvPr/>
        </p:nvSpPr>
        <p:spPr bwMode="auto">
          <a:xfrm rot="5400000">
            <a:off x="7078663" y="4178300"/>
            <a:ext cx="3657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/>
          </p:nvPr>
        </p:nvSpPr>
        <p:spPr bwMode="auto">
          <a:xfrm>
            <a:off x="1339850" y="4929188"/>
            <a:ext cx="6080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AF26B7D8-F317-49E7-AAB0-2C3FED6506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A5A5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F38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FAEC5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F38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666666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936A4C85-7550-4803-96E7-A392ED0980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 rot="5400000">
            <a:off x="6991351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A5A5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6248400" y="0"/>
            <a:ext cx="1588" cy="6858000"/>
          </a:xfrm>
          <a:prstGeom prst="line">
            <a:avLst/>
          </a:prstGeom>
          <a:noFill/>
          <a:ln w="3816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6192838" y="0"/>
            <a:ext cx="1587" cy="6858000"/>
          </a:xfrm>
          <a:prstGeom prst="line">
            <a:avLst/>
          </a:prstGeom>
          <a:noFill/>
          <a:ln w="12600">
            <a:solidFill>
              <a:srgbClr val="FF38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>
            <a:solidFill>
              <a:srgbClr val="FF38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FAEC5">
              <a:alpha val="8705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F38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Oval 7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666666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74C6E2A9-1C14-483F-89B0-6E672B0D601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 rot="5400000">
            <a:off x="6991351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A5A5A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7" name="Oval 2"/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F38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FAE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>
            <a:solidFill>
              <a:srgbClr val="FF38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6248400" y="0"/>
            <a:ext cx="1588" cy="6858000"/>
          </a:xfrm>
          <a:prstGeom prst="line">
            <a:avLst/>
          </a:prstGeom>
          <a:noFill/>
          <a:ln w="38160">
            <a:solidFill>
              <a:srgbClr val="FFAEC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>
            <a:off x="6192838" y="0"/>
            <a:ext cx="1587" cy="6858000"/>
          </a:xfrm>
          <a:prstGeom prst="line">
            <a:avLst/>
          </a:prstGeom>
          <a:noFill/>
          <a:ln w="12600">
            <a:solidFill>
              <a:srgbClr val="FF388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15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9775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666666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8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24B76F7B-B9DF-4F5A-BFEF-E43646191FE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 rot="5400000">
            <a:off x="6991351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666666"/>
          </a:solidFill>
          <a:latin typeface="Century Schoolbook" charset="0"/>
          <a:ea typeface="Arial Unicode MS" pitchFamily="34" charset="-128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666666"/>
          </a:solidFill>
          <a:latin typeface="Century Schoolbook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555875" y="149225"/>
            <a:ext cx="6259513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ru-RU" sz="2700" b="1" i="1" smtClean="0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  <a:r>
              <a:rPr lang="ru-RU" sz="4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Служба  медиации          в  школе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343275" y="4581525"/>
            <a:ext cx="578643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600"/>
              </a:spcBef>
              <a:buSzPct val="70000"/>
            </a:pPr>
            <a:r>
              <a:rPr lang="ru-RU" altLang="ru-RU" b="1" i="1">
                <a:solidFill>
                  <a:srgbClr val="002060"/>
                </a:solidFill>
                <a:latin typeface="Century Schoolbook" panose="02040604050505020304" pitchFamily="18" charset="0"/>
              </a:rPr>
              <a:t>«</a:t>
            </a:r>
            <a:r>
              <a:rPr lang="ru-RU" altLang="ru-RU" sz="2800" b="1" i="1">
                <a:solidFill>
                  <a:srgbClr val="002060"/>
                </a:solidFill>
                <a:latin typeface="Century Schoolbook" panose="02040604050505020304" pitchFamily="18" charset="0"/>
              </a:rPr>
              <a:t>Поступай с другими так, как бы ты хотел, чтобы поступали с тобой» </a:t>
            </a:r>
          </a:p>
        </p:txBody>
      </p:sp>
    </p:spTree>
  </p:cSld>
  <p:clrMapOvr>
    <a:masterClrMapping/>
  </p:clrMapOvr>
  <p:transition spd="slow" advTm="8192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6387" name="Объект 3" descr="http://sosh-pravdinsk.ucoz.ru/2016/socpedagog/ehtapy_mediacii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7920037" cy="63373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7411" name="Объект 3" descr="http://school-134.ucoz.ru/_si/1/9382631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100013"/>
            <a:ext cx="8496300" cy="66246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 Состав школьной службы медиации: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  <a:p>
            <a:r>
              <a:rPr lang="ru-RU" altLang="ru-RU" smtClean="0"/>
              <a:t>Медиатор- Казак Наталья Михайловна</a:t>
            </a:r>
          </a:p>
          <a:p>
            <a:endParaRPr lang="ru-RU" altLang="ru-RU" smtClean="0"/>
          </a:p>
          <a:p>
            <a:r>
              <a:rPr lang="ru-RU" altLang="ru-RU" smtClean="0"/>
              <a:t>Контактные телефоны: 94-5-40</a:t>
            </a:r>
          </a:p>
          <a:p>
            <a:r>
              <a:rPr lang="ru-RU" altLang="ru-RU" smtClean="0"/>
              <a:t>Кабинет:1</a:t>
            </a:r>
          </a:p>
          <a:p>
            <a:r>
              <a:rPr lang="ru-RU" altLang="ru-RU" smtClean="0"/>
              <a:t>Часы работы:  9.00- 16.00 (Пн- Пт)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843213" y="1268413"/>
            <a:ext cx="512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    </a:t>
            </a:r>
            <a:endParaRPr lang="ru-RU" alt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240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547813" y="1055688"/>
            <a:ext cx="6911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chemeClr val="tx1"/>
                </a:solidFill>
              </a:rPr>
              <a:t>Конституция Российской Федерации;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chemeClr val="tx1"/>
                </a:solidFill>
              </a:rPr>
              <a:t>Гражданский кодекс Российской Федерации;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chemeClr val="tx1"/>
                </a:solidFill>
              </a:rPr>
              <a:t>Семейный кодекс Российской Федерации;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chemeClr val="tx1"/>
                </a:solidFill>
              </a:rPr>
              <a:t>Федеральный закон от 24 июля 1998 г. № 124-ФЗ «Об основных гарантиях прав ребенка в Российской 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chemeClr val="tx1"/>
                </a:solidFill>
              </a:rPr>
              <a:t>Федерации»;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chemeClr val="tx1"/>
                </a:solidFill>
              </a:rPr>
              <a:t>Федеральный закон от 29 декабря 2012 г. № 273-ФЗ «Об образовании в Российской Федерации»;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chemeClr val="tx1"/>
                </a:solidFill>
              </a:rPr>
              <a:t>Конвенция о правах ребенка;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chemeClr val="tx1"/>
                </a:solidFill>
              </a:rPr>
              <a:t>Конвенции о защите прав детей и сотрудничестве, заключенные в г. Гааге, 1980, 1996, 2007 годов;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chemeClr val="tx1"/>
                </a:solidFill>
              </a:rPr>
              <a:t>Федеральный закон от 27 июля 2010 г. № 193-ФЗ «Об альтернативной процедуре урегулирования споров с участием посредника (процедуре медиации</a:t>
            </a:r>
            <a:r>
              <a:rPr lang="ru-RU" altLang="ru-RU" b="1"/>
              <a:t>))»;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150" y="358775"/>
            <a:ext cx="64087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00000"/>
              <a:defRPr/>
            </a:pPr>
            <a:r>
              <a:rPr lang="ru-RU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НОРМАТИВНО-  ПРАВОВАЯ БАЗА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131175" cy="609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12875"/>
            <a:ext cx="3455987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684213" y="3716338"/>
            <a:ext cx="7632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0D0D0D"/>
                </a:solidFill>
              </a:rPr>
              <a:t> Тогда власти </a:t>
            </a:r>
            <a:r>
              <a:rPr lang="ru-RU" altLang="ru-RU" b="1">
                <a:solidFill>
                  <a:srgbClr val="7030A0"/>
                </a:solidFill>
              </a:rPr>
              <a:t>США</a:t>
            </a:r>
            <a:r>
              <a:rPr lang="ru-RU" altLang="ru-RU">
                <a:solidFill>
                  <a:srgbClr val="0D0D0D"/>
                </a:solidFill>
              </a:rPr>
              <a:t> предложили участникам споров использовать министерство труда в качестве нейтрального посредника.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rgbClr val="7030A0"/>
                </a:solidFill>
              </a:rPr>
              <a:t>В 1947 году </a:t>
            </a:r>
            <a:r>
              <a:rPr lang="ru-RU" altLang="ru-RU">
                <a:solidFill>
                  <a:srgbClr val="0D0D0D"/>
                </a:solidFill>
              </a:rPr>
              <a:t>для выполнения этой задачи был создан специальный федеральный орган – Федеральная служба США по медиации и примирительным процедурам, который действует и сегодня.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b="1">
                <a:solidFill>
                  <a:srgbClr val="7030A0"/>
                </a:solidFill>
              </a:rPr>
              <a:t>Впервые был употреблен термин «медиация».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>
              <a:solidFill>
                <a:srgbClr val="7030A0"/>
              </a:solidFill>
            </a:endParaRPr>
          </a:p>
        </p:txBody>
      </p:sp>
      <p:sp>
        <p:nvSpPr>
          <p:cNvPr id="10244" name="Прямоугольник 6"/>
          <p:cNvSpPr>
            <a:spLocks noChangeArrowheads="1"/>
          </p:cNvSpPr>
          <p:nvPr/>
        </p:nvSpPr>
        <p:spPr bwMode="auto">
          <a:xfrm>
            <a:off x="4284663" y="1412875"/>
            <a:ext cx="42687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0D0D0D"/>
                </a:solidFill>
              </a:rPr>
              <a:t>Институт медиации в современном виде возник в середине ХХ в. в США. К началу XX в. в американской экономике возникла новая форма конфликтов – противостояние между образовавшимися профсоюзами и работодателями.</a:t>
            </a:r>
            <a:endParaRPr lang="ru-RU" altLang="ru-RU"/>
          </a:p>
        </p:txBody>
      </p:sp>
      <p:sp>
        <p:nvSpPr>
          <p:cNvPr id="10245" name="Прямоугольник 10"/>
          <p:cNvSpPr>
            <a:spLocks noChangeArrowheads="1"/>
          </p:cNvSpPr>
          <p:nvPr/>
        </p:nvSpPr>
        <p:spPr bwMode="auto">
          <a:xfrm>
            <a:off x="1187450" y="306388"/>
            <a:ext cx="5124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    </a:t>
            </a:r>
            <a:r>
              <a:rPr lang="ru-RU" altLang="ru-RU" sz="2800" b="1">
                <a:solidFill>
                  <a:srgbClr val="FF0000"/>
                </a:solidFill>
              </a:rPr>
              <a:t>ИСТОРИЯ        МЕДИАЦИИ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2051050" y="188913"/>
            <a:ext cx="5124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    </a:t>
            </a:r>
            <a:r>
              <a:rPr lang="ru-RU" altLang="ru-RU" sz="2800" b="1">
                <a:solidFill>
                  <a:srgbClr val="FF0000"/>
                </a:solidFill>
              </a:rPr>
              <a:t>ИСТОРИЯ        МЕДИАЦИИ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36613"/>
            <a:ext cx="37496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360363" y="1131888"/>
            <a:ext cx="43561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>
                <a:solidFill>
                  <a:srgbClr val="262626"/>
                </a:solidFill>
                <a:cs typeface="Arial" panose="020B0604020202020204" pitchFamily="34" charset="0"/>
              </a:rPr>
              <a:t>В средние века </a:t>
            </a:r>
            <a:r>
              <a:rPr lang="ru-RU" altLang="ru-RU" sz="1600" b="1">
                <a:solidFill>
                  <a:srgbClr val="7030A0"/>
                </a:solidFill>
                <a:cs typeface="Arial" panose="020B0604020202020204" pitchFamily="34" charset="0"/>
              </a:rPr>
              <a:t>на Руси </a:t>
            </a:r>
            <a:r>
              <a:rPr lang="ru-RU" altLang="ru-RU" sz="1600">
                <a:solidFill>
                  <a:srgbClr val="262626"/>
                </a:solidFill>
                <a:cs typeface="Arial" panose="020B0604020202020204" pitchFamily="34" charset="0"/>
              </a:rPr>
              <a:t>с помощью посредников предпринимались 	попытки закончить миром княжеские междоусобицы.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>
                <a:solidFill>
                  <a:srgbClr val="262626"/>
                </a:solidFill>
                <a:cs typeface="Arial" panose="020B0604020202020204" pitchFamily="34" charset="0"/>
              </a:rPr>
              <a:t>В этих случаях посредниками часто выступали представители духовенства. 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>
                <a:solidFill>
                  <a:srgbClr val="7030A0"/>
                </a:solidFill>
                <a:cs typeface="Arial" panose="020B0604020202020204" pitchFamily="34" charset="0"/>
              </a:rPr>
              <a:t>Мировой ряд-</a:t>
            </a:r>
            <a:r>
              <a:rPr lang="ru-RU" altLang="ru-RU" sz="1600" b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altLang="ru-RU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орма урегулирования конфликта, основанная на взаимных уступках сторон в Древнем Новгороде.</a:t>
            </a:r>
            <a:endParaRPr lang="ru-RU" altLang="ru-RU" sz="16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00">
              <a:solidFill>
                <a:srgbClr val="262626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>
                <a:solidFill>
                  <a:srgbClr val="7030A0"/>
                </a:solidFill>
              </a:rPr>
              <a:t>Рядцы</a:t>
            </a:r>
            <a:r>
              <a:rPr lang="ru-RU" altLang="ru-RU" sz="1600">
                <a:solidFill>
                  <a:schemeClr val="tx1"/>
                </a:solidFill>
              </a:rPr>
              <a:t> - примирители, посредники в урегулировании спора при заключении обоюдного решения</a:t>
            </a:r>
            <a:endParaRPr lang="ru-RU" altLang="ru-RU" sz="160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39713" y="1268413"/>
            <a:ext cx="7467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SzPct val="100000"/>
            </a:pPr>
            <a:endParaRPr lang="ru-RU" altLang="ru-RU" sz="4000" b="1" i="1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2291" name="Рисунок 2" descr="http://www.psychologos.ru/images/articles/showcases/dnh0g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789363"/>
            <a:ext cx="36623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311150" y="195263"/>
            <a:ext cx="83439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solidFill>
                  <a:srgbClr val="C00000"/>
                </a:solidFill>
              </a:rPr>
              <a:t>Понятие "медиация"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происходит от латинского "mediare" – </a:t>
            </a:r>
            <a:r>
              <a:rPr lang="ru-RU" altLang="ru-RU" sz="2400">
                <a:solidFill>
                  <a:srgbClr val="C00000"/>
                </a:solidFill>
              </a:rPr>
              <a:t>посредничать.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rgbClr val="C00000"/>
                </a:solidFill>
              </a:rPr>
              <a:t>Медиация -</a:t>
            </a:r>
            <a:r>
              <a:rPr lang="ru-RU" altLang="ru-RU" sz="2000">
                <a:solidFill>
                  <a:schemeClr val="tx1"/>
                </a:solidFill>
              </a:rPr>
              <a:t>  примирительная процедура, в основе которой лежат переговоры  конфликтующих   сторон   с   участием медиатора (посредника) с целью 	выработки взаимовыгодного соглашения сторон по спорным вопросам. 			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chemeClr val="tx1"/>
                </a:solidFill>
              </a:rPr>
              <a:t>Медиация не требует выработки односложной позиции «черное – белое», а 	допускает принятие различий в точках зрения, в интересах сторон.</a:t>
            </a:r>
            <a:br>
              <a:rPr lang="ru-RU" altLang="ru-RU" sz="2000">
                <a:solidFill>
                  <a:schemeClr val="tx1"/>
                </a:solidFill>
              </a:rPr>
            </a:br>
            <a:endParaRPr lang="ru-RU" alt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3312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http://oubelostok.odes.obr55.ru/files/2016/12/mediacia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848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171450"/>
            <a:ext cx="3213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50825" y="2708275"/>
            <a:ext cx="84978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0D0D0D"/>
                </a:solidFill>
              </a:rPr>
              <a:t> </a:t>
            </a:r>
            <a:r>
              <a:rPr lang="ru-RU" altLang="ru-RU" sz="2400" i="1">
                <a:solidFill>
                  <a:srgbClr val="C00000"/>
                </a:solidFill>
              </a:rPr>
              <a:t>Равноправие сторон-  </a:t>
            </a:r>
            <a:r>
              <a:rPr lang="ru-RU" altLang="ru-RU">
                <a:solidFill>
                  <a:srgbClr val="0D0D0D"/>
                </a:solidFill>
              </a:rPr>
              <a:t>стороны равны. Ни одна из сторон не имеет процедурных преимуществ.</a:t>
            </a:r>
            <a:endParaRPr lang="ru-RU" altLang="ru-RU" sz="2400">
              <a:solidFill>
                <a:srgbClr val="C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rgbClr val="C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>
                <a:solidFill>
                  <a:srgbClr val="C00000"/>
                </a:solidFill>
              </a:rPr>
              <a:t>Конфиденциальность</a:t>
            </a:r>
            <a:r>
              <a:rPr lang="ru-RU" altLang="ru-RU" sz="2400">
                <a:solidFill>
                  <a:srgbClr val="C00000"/>
                </a:solidFill>
              </a:rPr>
              <a:t>-</a:t>
            </a:r>
            <a:r>
              <a:rPr lang="ru-RU" altLang="ru-RU">
                <a:solidFill>
                  <a:srgbClr val="0D0D0D"/>
                </a:solidFill>
              </a:rPr>
              <a:t> медиатор не имеет права разглашать ход и результаты медиации, если на это у него нет разрешения всех сторон, или этого не требует закон.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rgbClr val="C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>
                <a:solidFill>
                  <a:srgbClr val="C00000"/>
                </a:solidFill>
              </a:rPr>
              <a:t>Нейтральность</a:t>
            </a:r>
            <a:r>
              <a:rPr lang="ru-RU" altLang="ru-RU">
                <a:solidFill>
                  <a:srgbClr val="0D0D0D"/>
                </a:solidFill>
              </a:rPr>
              <a:t>- медиатор не может представлять ничьи интересы.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>
              <a:solidFill>
                <a:srgbClr val="C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>
                <a:solidFill>
                  <a:srgbClr val="C00000"/>
                </a:solidFill>
              </a:rPr>
              <a:t>Законность-</a:t>
            </a:r>
            <a:r>
              <a:rPr lang="ru-RU" altLang="ru-RU">
                <a:solidFill>
                  <a:schemeClr val="tx1"/>
                </a:solidFill>
              </a:rPr>
              <a:t> в ходе медиации обсуждаются только те решения, которые не противоречат действующему законодательству РФ.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24744"/>
            <a:ext cx="5400600" cy="156966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i="1">
                <a:solidFill>
                  <a:srgbClr val="C00000"/>
                </a:solidFill>
                <a:latin typeface="Arial" charset="0"/>
              </a:rPr>
              <a:t>Добровольность</a:t>
            </a:r>
            <a:r>
              <a:rPr lang="ru-RU" sz="2400">
                <a:solidFill>
                  <a:srgbClr val="0D0D0D"/>
                </a:solidFill>
                <a:latin typeface="Arial" charset="0"/>
              </a:rPr>
              <a:t>-</a:t>
            </a:r>
            <a:r>
              <a:rPr lang="ru-RU">
                <a:solidFill>
                  <a:srgbClr val="0D0D0D"/>
                </a:solidFill>
                <a:latin typeface="Arial" charset="0"/>
              </a:rPr>
              <a:t> стороны никто не может заставить  воспользоваться медиацией  или даже попытаться сделать это. Если всё-таки ты решил   пройти процедуру медиации, то можно  на любом этапе выйти из  процедуры.</a:t>
            </a:r>
          </a:p>
        </p:txBody>
      </p:sp>
      <p:sp>
        <p:nvSpPr>
          <p:cNvPr id="14343" name="Прямоугольник 2"/>
          <p:cNvSpPr>
            <a:spLocks noChangeArrowheads="1"/>
          </p:cNvSpPr>
          <p:nvPr/>
        </p:nvSpPr>
        <p:spPr bwMode="auto">
          <a:xfrm>
            <a:off x="593725" y="160338"/>
            <a:ext cx="477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.</a:t>
            </a:r>
          </a:p>
        </p:txBody>
      </p:sp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250825" y="330200"/>
            <a:ext cx="512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    </a:t>
            </a:r>
            <a:r>
              <a:rPr lang="ru-RU" altLang="ru-RU" sz="2800" b="1">
                <a:solidFill>
                  <a:srgbClr val="FF0000"/>
                </a:solidFill>
              </a:rPr>
              <a:t>ПРИНЦИПЫ  МЕДИАЦИИ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6013" cy="777875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rgbClr val="C00000"/>
                </a:solidFill>
                <a:latin typeface="Arial" panose="020B0604020202020204" pitchFamily="34" charset="0"/>
              </a:rPr>
              <a:t>Условия проведения медиации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7466012" cy="4872037"/>
          </a:xfrm>
        </p:spPr>
        <p:txBody>
          <a:bodyPr/>
          <a:lstStyle/>
          <a:p>
            <a:r>
              <a:rPr lang="ru-RU" altLang="ru-RU" sz="1800" smtClean="0"/>
              <a:t> </a:t>
            </a:r>
            <a:r>
              <a:rPr lang="ru-RU" altLang="ru-RU" sz="1800" u="sng" smtClean="0"/>
              <a:t>необходимо, чтобы стороны:</a:t>
            </a:r>
          </a:p>
          <a:p>
            <a:r>
              <a:rPr lang="ru-RU" altLang="ru-RU" sz="1800" smtClean="0"/>
              <a:t>· имели желание разрешить проблему;</a:t>
            </a:r>
          </a:p>
          <a:p>
            <a:r>
              <a:rPr lang="ru-RU" altLang="ru-RU" sz="1800" smtClean="0"/>
              <a:t>· были готовы попытаться сделать это совместно;</a:t>
            </a:r>
          </a:p>
          <a:p>
            <a:r>
              <a:rPr lang="ru-RU" altLang="ru-RU" sz="1800" smtClean="0"/>
              <a:t>· делились необходимой для разрешения ситуации информацией;</a:t>
            </a:r>
          </a:p>
          <a:p>
            <a:r>
              <a:rPr lang="ru-RU" altLang="ru-RU" sz="1800" smtClean="0"/>
              <a:t>· были гибкими, не застопоривались на начальных позициях;</a:t>
            </a:r>
          </a:p>
          <a:p>
            <a:r>
              <a:rPr lang="ru-RU" altLang="ru-RU" sz="1800" smtClean="0"/>
              <a:t>· уважительно относились к ценностям и интересам друг друга;</a:t>
            </a:r>
          </a:p>
          <a:p>
            <a:r>
              <a:rPr lang="ru-RU" altLang="ru-RU" sz="1800" smtClean="0"/>
              <a:t>· осознавали свои истинные интересы и могли отличить их от сиюминутных желаний и позиций;</a:t>
            </a:r>
          </a:p>
          <a:p>
            <a:r>
              <a:rPr lang="ru-RU" altLang="ru-RU" sz="1800" smtClean="0"/>
              <a:t>· понимали последствия и альтернативы в случае срыва переговоров;</a:t>
            </a:r>
          </a:p>
          <a:p>
            <a:r>
              <a:rPr lang="ru-RU" altLang="ru-RU" sz="1800" smtClean="0"/>
              <a:t>· были способны отделять эмоции, оценки, интерпретации от объективных фактов;</a:t>
            </a:r>
          </a:p>
          <a:p>
            <a:r>
              <a:rPr lang="ru-RU" altLang="ru-RU" sz="1800" smtClean="0"/>
              <a:t>· могли генерировать разнообразные и разноплановые предложения и анализировать последствия их воплощения;</a:t>
            </a:r>
          </a:p>
          <a:p>
            <a:r>
              <a:rPr lang="ru-RU" altLang="ru-RU" sz="1800" smtClean="0"/>
              <a:t>· сформулировали реалистичное, выполнимое, долгосрочное соглашение, удовлетворяющее все стороны и т.д.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"/>
        <a:cs typeface="Arial Unicode MS"/>
      </a:majorFont>
      <a:minorFont>
        <a:latin typeface="Century School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579</Words>
  <Application>Microsoft Office PowerPoint</Application>
  <PresentationFormat>Экран (4:3)</PresentationFormat>
  <Paragraphs>66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Arial Unicode MS</vt:lpstr>
      <vt:lpstr>Century Schoolbook</vt:lpstr>
      <vt:lpstr>Times New Roman</vt:lpstr>
      <vt:lpstr>Calibri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проведения медиации</vt:lpstr>
      <vt:lpstr>Презентация PowerPoint</vt:lpstr>
      <vt:lpstr>Презентация PowerPoint</vt:lpstr>
      <vt:lpstr> Состав школьной службы медиации: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информатике на тему Дружба</dc:title>
  <dc:creator>DNA7 X86</dc:creator>
  <cp:lastModifiedBy>irina</cp:lastModifiedBy>
  <cp:revision>43</cp:revision>
  <cp:lastPrinted>1601-01-01T00:00:00Z</cp:lastPrinted>
  <dcterms:created xsi:type="dcterms:W3CDTF">2012-01-18T15:31:41Z</dcterms:created>
  <dcterms:modified xsi:type="dcterms:W3CDTF">2020-12-07T15:01:44Z</dcterms:modified>
</cp:coreProperties>
</file>