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78" r:id="rId3"/>
    <p:sldId id="257" r:id="rId4"/>
    <p:sldId id="258" r:id="rId5"/>
    <p:sldId id="279" r:id="rId6"/>
    <p:sldId id="25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77" r:id="rId15"/>
    <p:sldId id="268" r:id="rId16"/>
    <p:sldId id="272" r:id="rId17"/>
    <p:sldId id="273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EFB"/>
    <a:srgbClr val="0000CC"/>
    <a:srgbClr val="FF0000"/>
    <a:srgbClr val="000000"/>
    <a:srgbClr val="FF3399"/>
    <a:srgbClr val="CC99FF"/>
    <a:srgbClr val="99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8" autoAdjust="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>
            <a:extLst>
              <a:ext uri="{FF2B5EF4-FFF2-40B4-BE49-F238E27FC236}">
                <a16:creationId xmlns:a16="http://schemas.microsoft.com/office/drawing/2014/main" id="{80E02283-5886-4CA3-BDD4-AD24170C29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8371" name="Rectangle 3">
              <a:extLst>
                <a:ext uri="{FF2B5EF4-FFF2-40B4-BE49-F238E27FC236}">
                  <a16:creationId xmlns:a16="http://schemas.microsoft.com/office/drawing/2014/main" id="{CC467332-FFB2-4DFC-8FD4-54470D78C6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58372" name="Rectangle 4">
              <a:extLst>
                <a:ext uri="{FF2B5EF4-FFF2-40B4-BE49-F238E27FC236}">
                  <a16:creationId xmlns:a16="http://schemas.microsoft.com/office/drawing/2014/main" id="{A79929AD-FD76-4DBD-A456-C2F8D2D05C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8373" name="Group 5">
              <a:extLst>
                <a:ext uri="{FF2B5EF4-FFF2-40B4-BE49-F238E27FC236}">
                  <a16:creationId xmlns:a16="http://schemas.microsoft.com/office/drawing/2014/main" id="{A6AD3172-4C21-47A9-A57E-3F9B321E6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8374" name="Rectangle 6">
                <a:extLst>
                  <a:ext uri="{FF2B5EF4-FFF2-40B4-BE49-F238E27FC236}">
                    <a16:creationId xmlns:a16="http://schemas.microsoft.com/office/drawing/2014/main" id="{CB054387-36BC-4175-9D40-8C66747C1B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75" name="Rectangle 7">
                <a:extLst>
                  <a:ext uri="{FF2B5EF4-FFF2-40B4-BE49-F238E27FC236}">
                    <a16:creationId xmlns:a16="http://schemas.microsoft.com/office/drawing/2014/main" id="{59DE4C65-087C-4DA8-8B31-FB4449EEF9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76" name="Rectangle 8">
                <a:extLst>
                  <a:ext uri="{FF2B5EF4-FFF2-40B4-BE49-F238E27FC236}">
                    <a16:creationId xmlns:a16="http://schemas.microsoft.com/office/drawing/2014/main" id="{74D56A68-1808-4249-941D-7A13EE9493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77" name="Rectangle 9">
                <a:extLst>
                  <a:ext uri="{FF2B5EF4-FFF2-40B4-BE49-F238E27FC236}">
                    <a16:creationId xmlns:a16="http://schemas.microsoft.com/office/drawing/2014/main" id="{AF21C34E-7070-46E3-A367-9485C7E78D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78" name="Rectangle 10">
                <a:extLst>
                  <a:ext uri="{FF2B5EF4-FFF2-40B4-BE49-F238E27FC236}">
                    <a16:creationId xmlns:a16="http://schemas.microsoft.com/office/drawing/2014/main" id="{74D2AC64-992F-4422-9B62-F885BD63EF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79" name="Rectangle 11">
                <a:extLst>
                  <a:ext uri="{FF2B5EF4-FFF2-40B4-BE49-F238E27FC236}">
                    <a16:creationId xmlns:a16="http://schemas.microsoft.com/office/drawing/2014/main" id="{7D0DE480-54E9-42BA-BC83-8204AE87B4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80" name="Rectangle 12">
                <a:extLst>
                  <a:ext uri="{FF2B5EF4-FFF2-40B4-BE49-F238E27FC236}">
                    <a16:creationId xmlns:a16="http://schemas.microsoft.com/office/drawing/2014/main" id="{A125EF49-9E10-4795-82B5-6E2AD9851E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81" name="Rectangle 13">
                <a:extLst>
                  <a:ext uri="{FF2B5EF4-FFF2-40B4-BE49-F238E27FC236}">
                    <a16:creationId xmlns:a16="http://schemas.microsoft.com/office/drawing/2014/main" id="{8221ED64-CED0-4476-B44C-5E6CDEA70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82" name="Rectangle 14">
                <a:extLst>
                  <a:ext uri="{FF2B5EF4-FFF2-40B4-BE49-F238E27FC236}">
                    <a16:creationId xmlns:a16="http://schemas.microsoft.com/office/drawing/2014/main" id="{FBC3E30F-597D-4F4B-A8A4-792BDAB675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83" name="Rectangle 15">
                <a:extLst>
                  <a:ext uri="{FF2B5EF4-FFF2-40B4-BE49-F238E27FC236}">
                    <a16:creationId xmlns:a16="http://schemas.microsoft.com/office/drawing/2014/main" id="{136B93E2-D606-42C4-AF39-9C330A98DB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DA591FBF-E1CF-4EA5-AF31-CA4CBE261C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8385" name="Rectangle 17">
            <a:extLst>
              <a:ext uri="{FF2B5EF4-FFF2-40B4-BE49-F238E27FC236}">
                <a16:creationId xmlns:a16="http://schemas.microsoft.com/office/drawing/2014/main" id="{7000E9EF-44A2-4A5B-9F1D-6E8A1AA08B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8386" name="Rectangle 18">
            <a:extLst>
              <a:ext uri="{FF2B5EF4-FFF2-40B4-BE49-F238E27FC236}">
                <a16:creationId xmlns:a16="http://schemas.microsoft.com/office/drawing/2014/main" id="{8BFFB409-6728-40D6-9C49-800C0BE737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65689B-70AD-41BF-B787-F099600A8E5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8387" name="Rectangle 19">
            <a:extLst>
              <a:ext uri="{FF2B5EF4-FFF2-40B4-BE49-F238E27FC236}">
                <a16:creationId xmlns:a16="http://schemas.microsoft.com/office/drawing/2014/main" id="{4BE9B0E2-E5DA-42EA-AFD6-5BC44F0D2C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8388" name="Rectangle 20">
            <a:extLst>
              <a:ext uri="{FF2B5EF4-FFF2-40B4-BE49-F238E27FC236}">
                <a16:creationId xmlns:a16="http://schemas.microsoft.com/office/drawing/2014/main" id="{FF21CADA-9D6A-4976-98B3-A19EDAD324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6F46A-E061-4280-A549-C64307EE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326F26-BE25-4B90-8C26-9CFA931EE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C199A2-BDF6-4A54-96DE-89B6B9C64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4FC8C4-57A9-4BB3-B45E-BB44FA1CB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DF9B8-13E9-4FA4-A1FD-D6048F8DA57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A72AC6A-967E-4E8D-8F87-619ADB2410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428121"/>
      </p:ext>
    </p:extLst>
  </p:cSld>
  <p:clrMapOvr>
    <a:masterClrMapping/>
  </p:clrMapOvr>
  <p:transition spd="slow" advClick="0" advTm="2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CC8744-7466-4F60-B0B6-E53CEFAD1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A623C9-3F5E-4BEE-9504-5997A41D2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B8E568-18FB-4CA2-A0A8-3F380ED31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217359-FFB1-40EE-A868-2E1AC1265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B2F78-A3D2-4981-A19C-0CD2C023BC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E01C127-7633-46DF-9B0E-AF9933BD0A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735267"/>
      </p:ext>
    </p:extLst>
  </p:cSld>
  <p:clrMapOvr>
    <a:masterClrMapping/>
  </p:clrMapOvr>
  <p:transition spd="slow" advClick="0" advTm="2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DA2C2-1107-4BC6-9922-4E92906E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CC71-F8DE-42A7-8D29-451495403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76F770-8B62-4F54-98EE-BF8DCD725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9F6203-60B4-45ED-A1A4-59C75B722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4D887-3CB9-4D6C-B638-DE0B78EBC1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E9F7117-3655-4032-B88D-10554D6283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221714"/>
      </p:ext>
    </p:extLst>
  </p:cSld>
  <p:clrMapOvr>
    <a:masterClrMapping/>
  </p:clrMapOvr>
  <p:transition spd="slow" advClick="0" advTm="2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35364-FE6B-4216-9FD3-16AC0E75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A7097-9568-4729-85BF-722506E1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42053E-15AB-4E4D-AC6E-6A8BF112D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D77442-E08F-4C0A-B280-D9536E382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0E6646-D889-4DAB-AB38-B8B1AD1F32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28789DB-A0F3-4AE1-8DA4-0D9DE1D9F0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101269"/>
      </p:ext>
    </p:extLst>
  </p:cSld>
  <p:clrMapOvr>
    <a:masterClrMapping/>
  </p:clrMapOvr>
  <p:transition spd="slow" advClick="0" advTm="2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14658-4D0D-459F-985B-C5183FCF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75734-1904-42C5-AB55-6D90522E4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005EF8-B4F3-4E6F-AAD0-0AFAA683A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F3A13-9934-4D10-B1C2-A22E56292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1F4B0-B5F2-43ED-A28B-3669AF8A0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5C5237-B2E0-48EF-92F4-A08A42DCEEB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4E2BEB-29A7-4F71-9545-7249B65118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039483"/>
      </p:ext>
    </p:extLst>
  </p:cSld>
  <p:clrMapOvr>
    <a:masterClrMapping/>
  </p:clrMapOvr>
  <p:transition spd="slow" advClick="0" advTm="2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FEC24-8604-4820-9C65-8E09786E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A1127-CD09-414E-A4F5-6115B8AF9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87178-2619-4E50-BE73-C5F004F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BA63F-044B-4301-AF89-C2E4DBA07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D69643-5021-4405-A661-18C637E65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DCD2319-E9DD-45FD-8CDF-B8ED834DD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9E86D29-939A-4E67-86CD-86B1867ED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24C5B-F415-4A2E-A31B-DEAFEFFAD90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93B53287-EA2A-4638-804D-1E1A37A31B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592920"/>
      </p:ext>
    </p:extLst>
  </p:cSld>
  <p:clrMapOvr>
    <a:masterClrMapping/>
  </p:clrMapOvr>
  <p:transition spd="slow" advClick="0" advTm="2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57EB4-6D1E-4841-8B33-22139EC2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3A563A-0A14-462A-9100-587EDF31C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9B90E9-2252-4F3A-87D7-418E46ADF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012235-4130-48EB-92EA-504BC8D624A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C74CD-69C1-4E39-A466-4AEC0A8BDB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802682"/>
      </p:ext>
    </p:extLst>
  </p:cSld>
  <p:clrMapOvr>
    <a:masterClrMapping/>
  </p:clrMapOvr>
  <p:transition spd="slow" advClick="0" advTm="2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44D7C35-ADAC-4F73-AE1F-C07E0E6E7B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38C76D-7CE9-430F-8C66-12926B3DB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DDC369-02AC-4C92-BE91-0E8CE4664D9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F1E362-9830-4C21-91FF-A865869D993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015257"/>
      </p:ext>
    </p:extLst>
  </p:cSld>
  <p:clrMapOvr>
    <a:masterClrMapping/>
  </p:clrMapOvr>
  <p:transition spd="slow" advClick="0" advTm="2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60BF3-B205-4DBC-A5F6-ED153A04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CA846-4A45-4BEC-8D75-CD3E8156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17FCA-BFE2-46F8-9758-0F66CF38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AA637-BCD7-4749-A365-8A01105C7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8D55C0-3426-4FD7-A387-26E267F7C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1CD76A-10D4-4386-96B8-5CCD719B1E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D3E42D-EE34-4085-87BF-F5E9D78C91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842699"/>
      </p:ext>
    </p:extLst>
  </p:cSld>
  <p:clrMapOvr>
    <a:masterClrMapping/>
  </p:clrMapOvr>
  <p:transition spd="slow" advClick="0" advTm="2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9A275-B41A-4EB5-B0CF-8E82C0FE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B40480-3549-4600-BDCB-206248CBC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1A7FF0-99EE-4A54-A8A2-4F84E995E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CAAAF-6D86-4AA1-A677-15F3D6BEF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A8C33-C15A-4AEB-9205-F60111415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BB4A2F-D8CC-4452-894E-BE45FA9DCD2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064FC6-1B61-4BF4-9876-C8166E794F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984443"/>
      </p:ext>
    </p:extLst>
  </p:cSld>
  <p:clrMapOvr>
    <a:masterClrMapping/>
  </p:clrMapOvr>
  <p:transition spd="slow" advClick="0" advTm="2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655A66B-768E-4081-B461-0C13CB84AA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67B7333-A6FC-4092-99D7-5019909ACD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2E6DE88D-1BB2-4C63-A811-F9461450712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57348" name="Group 4">
            <a:extLst>
              <a:ext uri="{FF2B5EF4-FFF2-40B4-BE49-F238E27FC236}">
                <a16:creationId xmlns:a16="http://schemas.microsoft.com/office/drawing/2014/main" id="{D6B75F3F-DE51-4AD8-97F3-C15FD68388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7349" name="Rectangle 5">
              <a:extLst>
                <a:ext uri="{FF2B5EF4-FFF2-40B4-BE49-F238E27FC236}">
                  <a16:creationId xmlns:a16="http://schemas.microsoft.com/office/drawing/2014/main" id="{263C1B0A-56EC-4D71-B562-2B564CF89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57350" name="Rectangle 6">
              <a:extLst>
                <a:ext uri="{FF2B5EF4-FFF2-40B4-BE49-F238E27FC236}">
                  <a16:creationId xmlns:a16="http://schemas.microsoft.com/office/drawing/2014/main" id="{2516D8DA-7B27-4E7D-B0D0-331C4852D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57351" name="Rectangle 7">
              <a:extLst>
                <a:ext uri="{FF2B5EF4-FFF2-40B4-BE49-F238E27FC236}">
                  <a16:creationId xmlns:a16="http://schemas.microsoft.com/office/drawing/2014/main" id="{52EAADAB-42D1-4CB5-A956-0C8E9CA17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57352" name="Rectangle 8">
              <a:extLst>
                <a:ext uri="{FF2B5EF4-FFF2-40B4-BE49-F238E27FC236}">
                  <a16:creationId xmlns:a16="http://schemas.microsoft.com/office/drawing/2014/main" id="{AB90C749-B1A2-48AC-9616-AC248F8F0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57353" name="Rectangle 9">
              <a:extLst>
                <a:ext uri="{FF2B5EF4-FFF2-40B4-BE49-F238E27FC236}">
                  <a16:creationId xmlns:a16="http://schemas.microsoft.com/office/drawing/2014/main" id="{4A86395D-9DA2-45A4-9ACF-0C288F14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57354" name="Rectangle 10">
              <a:extLst>
                <a:ext uri="{FF2B5EF4-FFF2-40B4-BE49-F238E27FC236}">
                  <a16:creationId xmlns:a16="http://schemas.microsoft.com/office/drawing/2014/main" id="{B694BA72-BEAC-47F9-BB39-D5BE1061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57355" name="Rectangle 11">
              <a:extLst>
                <a:ext uri="{FF2B5EF4-FFF2-40B4-BE49-F238E27FC236}">
                  <a16:creationId xmlns:a16="http://schemas.microsoft.com/office/drawing/2014/main" id="{19E23DBF-31FA-4204-AC53-A5B88344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57356" name="Rectangle 12">
              <a:extLst>
                <a:ext uri="{FF2B5EF4-FFF2-40B4-BE49-F238E27FC236}">
                  <a16:creationId xmlns:a16="http://schemas.microsoft.com/office/drawing/2014/main" id="{B67C2666-18BD-4E83-82E1-57B5D9AC8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57357" name="Rectangle 13">
              <a:extLst>
                <a:ext uri="{FF2B5EF4-FFF2-40B4-BE49-F238E27FC236}">
                  <a16:creationId xmlns:a16="http://schemas.microsoft.com/office/drawing/2014/main" id="{3A0FA60A-C5E3-47EA-9F14-DF61749FA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7358" name="Rectangle 14">
            <a:extLst>
              <a:ext uri="{FF2B5EF4-FFF2-40B4-BE49-F238E27FC236}">
                <a16:creationId xmlns:a16="http://schemas.microsoft.com/office/drawing/2014/main" id="{F19E8B7B-B766-4054-A864-60EF94B43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id="{7C2B7185-A5D4-4FD4-BC63-221C706E6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7360" name="Rectangle 16">
            <a:extLst>
              <a:ext uri="{FF2B5EF4-FFF2-40B4-BE49-F238E27FC236}">
                <a16:creationId xmlns:a16="http://schemas.microsoft.com/office/drawing/2014/main" id="{DF1DAA7B-669A-46B0-85C3-6BEF1E9E65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 advClick="0" advTm="20000"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8FD9CAF-E05C-423F-9C14-D6FFD33A2E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600"/>
              <a:t>Новая коронавирусная инфекция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E84873-A996-4DC4-B9B7-1BC684B64E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E9FC98F-5FDC-4FEE-A084-B5445625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WordArt 7">
            <a:extLst>
              <a:ext uri="{FF2B5EF4-FFF2-40B4-BE49-F238E27FC236}">
                <a16:creationId xmlns:a16="http://schemas.microsoft.com/office/drawing/2014/main" id="{3837E274-7EB1-4BB5-B4EE-B00D1D111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801052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Новая коронавирусная инфекция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BAB7E607-386E-46E4-9474-ECEE3F71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7391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i="1">
                <a:solidFill>
                  <a:srgbClr val="CC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ФБУЗ «Центр гигиены и эпидемиологии в Приморском крае»</a:t>
            </a:r>
          </a:p>
          <a:p>
            <a:pPr algn="ctr">
              <a:spcBef>
                <a:spcPct val="50000"/>
              </a:spcBef>
            </a:pPr>
            <a:r>
              <a:rPr lang="ru-RU" altLang="ru-RU" b="1" i="1">
                <a:solidFill>
                  <a:srgbClr val="CC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Владивосток</a:t>
            </a:r>
          </a:p>
          <a:p>
            <a:pPr algn="ctr">
              <a:spcBef>
                <a:spcPct val="50000"/>
              </a:spcBef>
            </a:pPr>
            <a:r>
              <a:rPr lang="ru-RU" altLang="ru-RU" b="1" i="1">
                <a:solidFill>
                  <a:srgbClr val="CC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год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554B7326-259A-406A-92CD-422D6B89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61722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 риска по заболеванию </a:t>
            </a:r>
            <a:r>
              <a:rPr lang="en-US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</a:t>
            </a: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 :</a:t>
            </a:r>
          </a:p>
          <a:p>
            <a:r>
              <a:rPr lang="ru-RU" altLang="ru-RU" sz="2600"/>
              <a:t> </a:t>
            </a:r>
          </a:p>
          <a:p>
            <a:pPr>
              <a:buFontTx/>
              <a:buChar char="•"/>
            </a:pPr>
            <a:r>
              <a:rPr lang="ru-RU" altLang="ru-RU" sz="2600"/>
              <a:t> люди в возрасте </a:t>
            </a:r>
            <a:r>
              <a:rPr lang="ru-RU" altLang="ru-RU" sz="26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65 лет и старше</a:t>
            </a:r>
            <a:r>
              <a:rPr lang="ru-RU" altLang="ru-RU" sz="2600"/>
              <a:t>;</a:t>
            </a:r>
          </a:p>
          <a:p>
            <a:endParaRPr lang="ru-RU" altLang="ru-RU" sz="2600"/>
          </a:p>
          <a:p>
            <a:pPr>
              <a:buFontTx/>
              <a:buChar char="•"/>
            </a:pPr>
            <a:r>
              <a:rPr lang="ru-RU" altLang="ru-RU" sz="2600"/>
              <a:t> больные </a:t>
            </a:r>
            <a:r>
              <a:rPr lang="ru-RU" altLang="ru-RU" sz="26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хроническими заболеваниями</a:t>
            </a:r>
            <a:r>
              <a:rPr lang="ru-RU" altLang="ru-RU" sz="2600"/>
              <a:t>; </a:t>
            </a:r>
            <a:endParaRPr lang="ru-RU" altLang="ru-RU"/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A9487CAB-30F5-4438-96EA-DFB11EB4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>
            <a:extLst>
              <a:ext uri="{FF2B5EF4-FFF2-40B4-BE49-F238E27FC236}">
                <a16:creationId xmlns:a16="http://schemas.microsoft.com/office/drawing/2014/main" id="{9F6AAFB0-FDA6-45AF-AC27-3B62548F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4724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26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медицинские работники</a:t>
            </a:r>
            <a:r>
              <a:rPr lang="ru-RU" altLang="ru-RU" sz="2600"/>
              <a:t>. </a:t>
            </a:r>
          </a:p>
          <a:p>
            <a:pPr>
              <a:spcBef>
                <a:spcPct val="50000"/>
              </a:spcBef>
            </a:pPr>
            <a:endParaRPr lang="ru-RU" altLang="ru-RU" sz="2600"/>
          </a:p>
        </p:txBody>
      </p:sp>
      <p:pic>
        <p:nvPicPr>
          <p:cNvPr id="61447" name="Picture 7">
            <a:extLst>
              <a:ext uri="{FF2B5EF4-FFF2-40B4-BE49-F238E27FC236}">
                <a16:creationId xmlns:a16="http://schemas.microsoft.com/office/drawing/2014/main" id="{BFFD755A-34DE-4881-93B2-CD891E62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>
            <a:extLst>
              <a:ext uri="{FF2B5EF4-FFF2-40B4-BE49-F238E27FC236}">
                <a16:creationId xmlns:a16="http://schemas.microsoft.com/office/drawing/2014/main" id="{4E026AC9-47C9-4EFF-B14F-86CE2317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>
            <a:extLst>
              <a:ext uri="{FF2B5EF4-FFF2-40B4-BE49-F238E27FC236}">
                <a16:creationId xmlns:a16="http://schemas.microsoft.com/office/drawing/2014/main" id="{C2E0EFB9-04F9-4ADB-8041-28A98A56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>
            <a:extLst>
              <a:ext uri="{FF2B5EF4-FFF2-40B4-BE49-F238E27FC236}">
                <a16:creationId xmlns:a16="http://schemas.microsoft.com/office/drawing/2014/main" id="{0ECA6EB2-B86B-467A-A02D-F914102F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792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не заболеть </a:t>
            </a:r>
            <a:r>
              <a:rPr lang="en-US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</a:t>
            </a: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-19: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3A42132B-C4CA-40E4-9585-9C16AB33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использовать вне дома спиртосодержащие антисептики для рук </a:t>
            </a:r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D303129F-CACA-48B4-AC66-54D818B8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162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>
            <a:extLst>
              <a:ext uri="{FF2B5EF4-FFF2-40B4-BE49-F238E27FC236}">
                <a16:creationId xmlns:a16="http://schemas.microsoft.com/office/drawing/2014/main" id="{AC1CD032-6E26-4D64-A395-4CD50B81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избегать посещения мест скопления людей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213D4501-A056-43B7-B85F-A4549642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в общественных местах носить медицинскую маску</a:t>
            </a:r>
          </a:p>
        </p:txBody>
      </p:sp>
      <p:pic>
        <p:nvPicPr>
          <p:cNvPr id="62472" name="Picture 8">
            <a:extLst>
              <a:ext uri="{FF2B5EF4-FFF2-40B4-BE49-F238E27FC236}">
                <a16:creationId xmlns:a16="http://schemas.microsoft.com/office/drawing/2014/main" id="{A612D92D-9868-4F02-86F6-F0FF8308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152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>
            <a:extLst>
              <a:ext uri="{FF2B5EF4-FFF2-40B4-BE49-F238E27FC236}">
                <a16:creationId xmlns:a16="http://schemas.microsoft.com/office/drawing/2014/main" id="{C433F4C4-B67F-455D-BAD7-D95B6A31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581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4" name="Text Box 10">
            <a:extLst>
              <a:ext uri="{FF2B5EF4-FFF2-40B4-BE49-F238E27FC236}">
                <a16:creationId xmlns:a16="http://schemas.microsoft.com/office/drawing/2014/main" id="{F82ACE7D-D1EF-41AE-995B-D6B7B40C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792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не заболеть </a:t>
            </a:r>
            <a:r>
              <a:rPr lang="en-US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</a:t>
            </a: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 необходимо: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5BED3FBE-12F8-4930-9330-B1E3F93A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229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использовать одноразовые носовые платки</a:t>
            </a:r>
          </a:p>
          <a:p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 избегать контакта с больными людьми</a:t>
            </a:r>
          </a:p>
          <a:p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соблюдать социальную дистанцию 1,5- 2 м</a:t>
            </a:r>
          </a:p>
          <a:p>
            <a:r>
              <a:rPr lang="ru-RU" altLang="ru-RU"/>
              <a:t> 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78EB12E3-4E4F-49D2-AE2A-568C99233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533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вести здоровый образ жизни: сон, физическая активность, правильное питание</a:t>
            </a:r>
          </a:p>
          <a:p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пить больше жидкости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4A565DD1-505A-4F14-A160-9BF3DEFB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2766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регулярно проветривать и увлажнять воздух в помещении, в котором находитесь</a:t>
            </a:r>
          </a:p>
        </p:txBody>
      </p:sp>
      <p:pic>
        <p:nvPicPr>
          <p:cNvPr id="65544" name="Picture 8">
            <a:extLst>
              <a:ext uri="{FF2B5EF4-FFF2-40B4-BE49-F238E27FC236}">
                <a16:creationId xmlns:a16="http://schemas.microsoft.com/office/drawing/2014/main" id="{4D7D0159-3BE0-4A9C-80F9-E9D66001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191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>
            <a:extLst>
              <a:ext uri="{FF2B5EF4-FFF2-40B4-BE49-F238E27FC236}">
                <a16:creationId xmlns:a16="http://schemas.microsoft.com/office/drawing/2014/main" id="{7B143F32-F06F-4F9C-AF7E-3BE9FE7A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Text Box 11">
            <a:extLst>
              <a:ext uri="{FF2B5EF4-FFF2-40B4-BE49-F238E27FC236}">
                <a16:creationId xmlns:a16="http://schemas.microsoft.com/office/drawing/2014/main" id="{6AD200F6-D9F4-4AAE-9481-BA452A0B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не заболеть </a:t>
            </a:r>
            <a:r>
              <a:rPr lang="en-US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</a:t>
            </a: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 необходимо: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075446C9-231A-4D56-B26C-A411B08A6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6363"/>
            <a:ext cx="91440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выявлять сотрудников с признаками инфекционного заболевания при приходе на работу (бесконтактная термометрия)</a:t>
            </a:r>
          </a:p>
          <a:p>
            <a:pPr>
              <a:buFontTx/>
              <a:buChar char="•"/>
            </a:pPr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использовать меры социального разобщения: временное прекращение работы организации, переход на удаленный режим работы</a:t>
            </a:r>
          </a:p>
          <a:p>
            <a:pPr>
              <a:buFontTx/>
              <a:buChar char="•"/>
            </a:pPr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проводить дезинфекцию во всех рабочих помещениях</a:t>
            </a:r>
          </a:p>
          <a:p>
            <a:pPr>
              <a:buFontTx/>
              <a:buChar char="•"/>
            </a:pPr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использовать оборудование по обеззараживанию воздуха</a:t>
            </a:r>
          </a:p>
          <a:p>
            <a:pPr>
              <a:buFontTx/>
              <a:buChar char="•"/>
            </a:pPr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создать запас дезинфицирующих средств</a:t>
            </a:r>
          </a:p>
          <a:p>
            <a:pPr>
              <a:buFontTx/>
              <a:buChar char="•"/>
            </a:pPr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организовать дезинфекционный режим на предприятии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3208E70E-083C-4EED-8280-E28051166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92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не заболеть </a:t>
            </a:r>
            <a:r>
              <a:rPr lang="en-US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</a:t>
            </a: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987EC889-CC79-4744-98D8-11D958C64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8458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руководителям организаций </a:t>
            </a:r>
          </a:p>
          <a:p>
            <a:pPr algn="ctr"/>
            <a:r>
              <a:rPr lang="ru-RU" altLang="ru-RU" sz="22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индивидуальным предпринимателям </a:t>
            </a:r>
          </a:p>
          <a:p>
            <a:pPr algn="ctr"/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необходимо:</a:t>
            </a:r>
            <a:endParaRPr lang="ru-RU" altLang="ru-RU" sz="2600"/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>
            <a:extLst>
              <a:ext uri="{FF2B5EF4-FFF2-40B4-BE49-F238E27FC236}">
                <a16:creationId xmlns:a16="http://schemas.microsoft.com/office/drawing/2014/main" id="{13CA65EF-70DE-41C9-9DE1-A3B7773C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остаться дома и вызвать врача</a:t>
            </a:r>
            <a:endParaRPr lang="ru-RU" altLang="ru-RU" b="1" u="sng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5604A91D-CEB1-4941-B146-40EACEF0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556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делать, если заболел? </a:t>
            </a:r>
          </a:p>
        </p:txBody>
      </p:sp>
      <p:pic>
        <p:nvPicPr>
          <p:cNvPr id="66567" name="Picture 7">
            <a:extLst>
              <a:ext uri="{FF2B5EF4-FFF2-40B4-BE49-F238E27FC236}">
                <a16:creationId xmlns:a16="http://schemas.microsoft.com/office/drawing/2014/main" id="{D8F9D2B0-624C-4540-A3BF-1085610E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819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8" name="Text Box 8">
            <a:extLst>
              <a:ext uri="{FF2B5EF4-FFF2-40B4-BE49-F238E27FC236}">
                <a16:creationId xmlns:a16="http://schemas.microsoft.com/office/drawing/2014/main" id="{6AB940C5-2997-4256-B702-318A73E3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143000"/>
            <a:ext cx="3124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соблюдать постельный режим и все рекомендации врача</a:t>
            </a:r>
          </a:p>
          <a:p>
            <a:endParaRPr lang="ru-RU" altLang="ru-RU"/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66569" name="Picture 9">
            <a:extLst>
              <a:ext uri="{FF2B5EF4-FFF2-40B4-BE49-F238E27FC236}">
                <a16:creationId xmlns:a16="http://schemas.microsoft.com/office/drawing/2014/main" id="{F35361D8-5B04-4ECE-9229-A51798D1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0" name="Text Box 10">
            <a:extLst>
              <a:ext uri="{FF2B5EF4-FFF2-40B4-BE49-F238E27FC236}">
                <a16:creationId xmlns:a16="http://schemas.microsoft.com/office/drawing/2014/main" id="{DA9607D0-B627-42A9-95F5-E6531E253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7924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/>
              <a:t> максимально избегать контактов с другими членами семьи</a:t>
            </a:r>
          </a:p>
          <a:p>
            <a:pPr>
              <a:buFontTx/>
              <a:buChar char="•"/>
            </a:pPr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носить медицинскую маску</a:t>
            </a:r>
          </a:p>
          <a:p>
            <a:endParaRPr lang="ru-RU" altLang="ru-RU"/>
          </a:p>
          <a:p>
            <a:pPr>
              <a:buFontTx/>
              <a:buChar char="•"/>
            </a:pPr>
            <a:r>
              <a:rPr lang="ru-RU" altLang="ru-RU"/>
              <a:t> соблюдать правила личной гигиены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extLst>
              <a:ext uri="{FF2B5EF4-FFF2-40B4-BE49-F238E27FC236}">
                <a16:creationId xmlns:a16="http://schemas.microsoft.com/office/drawing/2014/main" id="{E789D065-0CFD-49DA-B2DA-90B71549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br>
              <a:rPr lang="ru-RU" altLang="ru-RU"/>
            </a:br>
            <a:endParaRPr lang="ru-RU" altLang="ru-RU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08164ADD-8F8C-4474-8CF1-B9443889E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"/>
            <a:ext cx="5486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Лечение больных </a:t>
            </a:r>
            <a:r>
              <a:rPr lang="en-US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COVID-19</a:t>
            </a:r>
            <a:endParaRPr lang="ru-RU" altLang="ru-RU" sz="26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22" name="Oval 18">
            <a:extLst>
              <a:ext uri="{FF2B5EF4-FFF2-40B4-BE49-F238E27FC236}">
                <a16:creationId xmlns:a16="http://schemas.microsoft.com/office/drawing/2014/main" id="{1F1417BC-629A-4994-B31B-E50CAF8C5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05200"/>
            <a:ext cx="2590800" cy="1371600"/>
          </a:xfrm>
          <a:prstGeom prst="ellipse">
            <a:avLst/>
          </a:prstGeom>
          <a:solidFill>
            <a:srgbClr val="DAFE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Госпитализация в </a:t>
            </a:r>
          </a:p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инфекционный </a:t>
            </a:r>
          </a:p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госпиталь</a:t>
            </a:r>
          </a:p>
        </p:txBody>
      </p:sp>
      <p:sp>
        <p:nvSpPr>
          <p:cNvPr id="72723" name="Oval 19">
            <a:extLst>
              <a:ext uri="{FF2B5EF4-FFF2-40B4-BE49-F238E27FC236}">
                <a16:creationId xmlns:a16="http://schemas.microsoft.com/office/drawing/2014/main" id="{F78F2AE2-0EFA-46EC-8DAC-D6A5957C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81400"/>
            <a:ext cx="2590800" cy="1371600"/>
          </a:xfrm>
          <a:prstGeom prst="ellipse">
            <a:avLst/>
          </a:prstGeom>
          <a:solidFill>
            <a:srgbClr val="DAFE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на дому</a:t>
            </a:r>
          </a:p>
        </p:txBody>
      </p:sp>
      <p:sp>
        <p:nvSpPr>
          <p:cNvPr id="72726" name="Line 22">
            <a:extLst>
              <a:ext uri="{FF2B5EF4-FFF2-40B4-BE49-F238E27FC236}">
                <a16:creationId xmlns:a16="http://schemas.microsoft.com/office/drawing/2014/main" id="{2AE9258E-40BD-4E2A-BA2C-249A3A9F1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27" name="Line 23">
            <a:extLst>
              <a:ext uri="{FF2B5EF4-FFF2-40B4-BE49-F238E27FC236}">
                <a16:creationId xmlns:a16="http://schemas.microsoft.com/office/drawing/2014/main" id="{C8389E07-7121-4566-AB5A-7911B3846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667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28" name="Line 24">
            <a:extLst>
              <a:ext uri="{FF2B5EF4-FFF2-40B4-BE49-F238E27FC236}">
                <a16:creationId xmlns:a16="http://schemas.microsoft.com/office/drawing/2014/main" id="{AAB2BE31-C7BD-40B6-93A4-0C77AD03B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91440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29" name="Line 25">
            <a:extLst>
              <a:ext uri="{FF2B5EF4-FFF2-40B4-BE49-F238E27FC236}">
                <a16:creationId xmlns:a16="http://schemas.microsoft.com/office/drawing/2014/main" id="{B346C1A0-016D-4779-930F-1AD2CEB3A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914400"/>
            <a:ext cx="2209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29509051-F4D3-406F-ABF8-34F25D0C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2895600" cy="990600"/>
          </a:xfrm>
          <a:prstGeom prst="rect">
            <a:avLst/>
          </a:prstGeom>
          <a:solidFill>
            <a:srgbClr val="DAFE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Легкие формы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C1C57230-4873-4C24-B9E3-C1F80CAD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76400"/>
            <a:ext cx="2971800" cy="990600"/>
          </a:xfrm>
          <a:prstGeom prst="rect">
            <a:avLst/>
          </a:prstGeom>
          <a:solidFill>
            <a:srgbClr val="DAFE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Среднетяжелые и </a:t>
            </a:r>
          </a:p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тяжелые формы</a:t>
            </a:r>
          </a:p>
        </p:txBody>
      </p:sp>
      <p:sp>
        <p:nvSpPr>
          <p:cNvPr id="72732" name="Text Box 28">
            <a:extLst>
              <a:ext uri="{FF2B5EF4-FFF2-40B4-BE49-F238E27FC236}">
                <a16:creationId xmlns:a16="http://schemas.microsoft.com/office/drawing/2014/main" id="{EFD42411-7F68-4818-8A79-2387B514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38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Помните! </a:t>
            </a:r>
          </a:p>
          <a:p>
            <a:pPr algn="ctr"/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Самолечение недопустимо и очень опасно.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1A013F44-F5FC-47E0-BDBD-C5689F3B6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30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Лица, бывшие в контакте с больным</a:t>
            </a: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182A45F2-D9A7-43AC-ACB5-3F61866B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7696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</a:t>
            </a: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изолируются на 14 дней в домашних условиях или в обсерваторе (в зависимости от эпидемиологических рисков)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b="1" i="1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наблюдаются врачом 14 дней после контакта с больным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b="1" i="1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обследуются лабораторно на </a:t>
            </a:r>
            <a:r>
              <a:rPr lang="en-US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COVID-19</a:t>
            </a:r>
            <a:endParaRPr lang="ru-RU" altLang="ru-RU" b="1" i="1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b="1" i="1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получают профилактическое лечение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>
            <a:extLst>
              <a:ext uri="{FF2B5EF4-FFF2-40B4-BE49-F238E27FC236}">
                <a16:creationId xmlns:a16="http://schemas.microsoft.com/office/drawing/2014/main" id="{A3927826-9BD7-4BFC-8CE8-656869D5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38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Дезинфекция в очаге коронавирусной инфекции</a:t>
            </a: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75C51722-BB59-4418-AFBE-211934D1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F80E063B-64C3-42DE-9D4E-0D40BF322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86868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/>
              <a:t>б) </a:t>
            </a: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госпитализации больного</a:t>
            </a:r>
            <a:r>
              <a:rPr lang="ru-RU" altLang="ru-RU"/>
              <a:t>  проводится </a:t>
            </a:r>
            <a:endParaRPr lang="en-US" altLang="ru-RU"/>
          </a:p>
          <a:p>
            <a:pPr algn="ctr">
              <a:spcBef>
                <a:spcPct val="50000"/>
              </a:spcBef>
            </a:pPr>
            <a:r>
              <a:rPr lang="ru-RU" altLang="ru-RU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заключительная дезинфекция</a:t>
            </a:r>
            <a:r>
              <a:rPr lang="ru-RU" altLang="ru-RU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поверхности обрабатывают растворами дезинфицирующих средств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мягкий инвентарь, постельное белье подвергают камерной дезинфекции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вентиляционные системы обрабатывают аэрозольным или «дымовым» способом.</a:t>
            </a:r>
          </a:p>
        </p:txBody>
      </p:sp>
      <p:sp>
        <p:nvSpPr>
          <p:cNvPr id="69641" name="Line 9">
            <a:extLst>
              <a:ext uri="{FF2B5EF4-FFF2-40B4-BE49-F238E27FC236}">
                <a16:creationId xmlns:a16="http://schemas.microsoft.com/office/drawing/2014/main" id="{D0417161-5121-4DE3-B9A9-0D603452F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C5EF6167-09CA-46C6-BE46-6711E1A2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434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ru-RU"/>
              <a:t>        </a:t>
            </a:r>
            <a:r>
              <a:rPr lang="ru-RU" altLang="ru-RU"/>
              <a:t>столовая посуда</a:t>
            </a:r>
          </a:p>
          <a:p>
            <a:pPr>
              <a:buFontTx/>
              <a:buChar char="•"/>
            </a:pPr>
            <a:r>
              <a:rPr lang="ru-RU" altLang="ru-RU"/>
              <a:t>        белье больного  </a:t>
            </a:r>
          </a:p>
          <a:p>
            <a:pPr>
              <a:buFontTx/>
              <a:buChar char="•"/>
            </a:pPr>
            <a:r>
              <a:rPr lang="ru-RU" altLang="ru-RU"/>
              <a:t>        предметы ухода за больным</a:t>
            </a: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D4C0D252-7D1C-413D-855E-6BA5D443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82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а) </a:t>
            </a: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лечении больного на дому</a:t>
            </a:r>
            <a:r>
              <a:rPr lang="ru-RU" altLang="ru-RU"/>
              <a:t> проводится </a:t>
            </a:r>
            <a:endParaRPr lang="en-US" altLang="ru-RU"/>
          </a:p>
          <a:p>
            <a:pPr algn="ctr">
              <a:spcBef>
                <a:spcPct val="50000"/>
              </a:spcBef>
            </a:pPr>
            <a:r>
              <a:rPr lang="ru-RU" altLang="ru-RU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текущая дезинфекция</a:t>
            </a:r>
            <a:r>
              <a:rPr lang="ru-RU" altLang="ru-RU"/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(в присутствии больного) в течение всего времени болезни:</a:t>
            </a:r>
          </a:p>
        </p:txBody>
      </p:sp>
      <p:sp>
        <p:nvSpPr>
          <p:cNvPr id="69653" name="AutoShape 21">
            <a:extLst>
              <a:ext uri="{FF2B5EF4-FFF2-40B4-BE49-F238E27FC236}">
                <a16:creationId xmlns:a16="http://schemas.microsoft.com/office/drawing/2014/main" id="{21BB82B6-7CB0-4B0F-A725-04235473E1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38700" y="2781300"/>
            <a:ext cx="914400" cy="5334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54" name="Text Box 22">
            <a:extLst>
              <a:ext uri="{FF2B5EF4-FFF2-40B4-BE49-F238E27FC236}">
                <a16:creationId xmlns:a16="http://schemas.microsoft.com/office/drawing/2014/main" id="{324CD93E-AF84-41B7-A1F6-93C1F2FC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667000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погружают в растворы дезинфицирующих средств</a:t>
            </a:r>
          </a:p>
        </p:txBody>
      </p:sp>
      <p:sp>
        <p:nvSpPr>
          <p:cNvPr id="69655" name="Text Box 23">
            <a:extLst>
              <a:ext uri="{FF2B5EF4-FFF2-40B4-BE49-F238E27FC236}">
                <a16:creationId xmlns:a16="http://schemas.microsoft.com/office/drawing/2014/main" id="{0ED2BA9F-42D0-492D-B289-2A8BEA11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ru-RU"/>
              <a:t> </a:t>
            </a:r>
            <a:r>
              <a:rPr lang="ru-RU" altLang="ru-RU"/>
              <a:t>воздух в помещении обрабатывают с использованием рециркуляторов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>
            <a:extLst>
              <a:ext uri="{FF2B5EF4-FFF2-40B4-BE49-F238E27FC236}">
                <a16:creationId xmlns:a16="http://schemas.microsoft.com/office/drawing/2014/main" id="{B38CEA21-E0ED-402A-A514-D6076318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WordArt 7">
            <a:extLst>
              <a:ext uri="{FF2B5EF4-FFF2-40B4-BE49-F238E27FC236}">
                <a16:creationId xmlns:a16="http://schemas.microsoft.com/office/drawing/2014/main" id="{F3014613-C29B-4C97-A2D8-E6D9F6DCF7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7848600" cy="3581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Будьте здоровы!</a:t>
            </a: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>
            <a:extLst>
              <a:ext uri="{FF2B5EF4-FFF2-40B4-BE49-F238E27FC236}">
                <a16:creationId xmlns:a16="http://schemas.microsoft.com/office/drawing/2014/main" id="{E024B0E6-BBC3-4F90-9CA0-6A902176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73238"/>
            <a:ext cx="845820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предприятий общественного питания и торговли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/>
              <a:t> </a:t>
            </a:r>
            <a:r>
              <a:rPr lang="ru-RU" altLang="ru-RU"/>
              <a:t>саун и бань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химчисток и прачечных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салонов красоты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гостиниц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санаторно-курортных и летних оздоровительных учреждений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образовательных организаций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фитнес-клубов и спортивных организаций</a:t>
            </a:r>
          </a:p>
          <a:p>
            <a:pPr algn="ctr">
              <a:spcBef>
                <a:spcPct val="50000"/>
              </a:spcBef>
            </a:pPr>
            <a:endParaRPr lang="en-US" altLang="ru-RU" sz="20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altLang="ru-RU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 в открытом доступе размещены </a:t>
            </a:r>
            <a:endParaRPr lang="en-US" altLang="ru-RU" sz="20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altLang="ru-RU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сайте Роспотребнадзора</a:t>
            </a:r>
            <a:endParaRPr lang="en-US" altLang="ru-RU" sz="20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altLang="ru-RU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https //www.rospotrebnadzor.ru</a:t>
            </a:r>
            <a:endParaRPr lang="ru-RU" altLang="ru-RU" sz="20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FD09B809-3E9D-4C7A-BECE-A2E39D1ED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условиях распространения </a:t>
            </a:r>
            <a:r>
              <a:rPr lang="en-US" altLang="ru-RU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COVID-19</a:t>
            </a:r>
            <a:r>
              <a:rPr lang="en-US" altLang="ru-RU" sz="2200"/>
              <a:t> </a:t>
            </a:r>
            <a:endParaRPr lang="ru-RU" altLang="ru-RU" sz="2200"/>
          </a:p>
          <a:p>
            <a:pPr algn="ctr"/>
            <a:r>
              <a:rPr lang="ru-RU" altLang="ru-RU" sz="22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Роспотребнодзором Российской Федерации для бизнеса разработаны рекомендации по организации работы</a:t>
            </a:r>
            <a:r>
              <a:rPr lang="ru-RU" altLang="ru-RU" sz="2200"/>
              <a:t>:</a:t>
            </a:r>
          </a:p>
        </p:txBody>
      </p:sp>
      <p:pic>
        <p:nvPicPr>
          <p:cNvPr id="78856" name="Picture 8">
            <a:extLst>
              <a:ext uri="{FF2B5EF4-FFF2-40B4-BE49-F238E27FC236}">
                <a16:creationId xmlns:a16="http://schemas.microsoft.com/office/drawing/2014/main" id="{01B9D870-95A8-4956-8965-A5AAF70C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447800"/>
            <a:ext cx="28479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C69F6B5D-D701-4D9E-862E-BCAA052B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8600"/>
            <a:ext cx="54864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2600" b="1" u="sng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Новая коронавирусная инфекция </a:t>
            </a:r>
            <a:r>
              <a:rPr lang="en-US" altLang="ru-RU" sz="2600" b="1" u="sng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</a:t>
            </a:r>
            <a:r>
              <a:rPr lang="ru-RU" altLang="ru-RU" sz="2600" b="1" u="sng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</a:t>
            </a:r>
            <a:r>
              <a:rPr lang="ru-RU" altLang="ru-RU" sz="2600" b="1"/>
              <a:t>  является острым респираторным заболеванием, вызванным новым коронавирусом </a:t>
            </a:r>
          </a:p>
          <a:p>
            <a:pPr>
              <a:spcBef>
                <a:spcPct val="50000"/>
              </a:spcBef>
            </a:pPr>
            <a:r>
              <a:rPr lang="en-US" altLang="ru-RU" sz="2600" b="1"/>
              <a:t>SARS</a:t>
            </a:r>
            <a:r>
              <a:rPr lang="ru-RU" altLang="ru-RU" sz="2600" b="1"/>
              <a:t>-</a:t>
            </a:r>
            <a:r>
              <a:rPr lang="en-US" altLang="ru-RU" sz="2600" b="1"/>
              <a:t>CoV</a:t>
            </a:r>
            <a:r>
              <a:rPr lang="ru-RU" altLang="ru-RU" sz="2600" b="1"/>
              <a:t>-2. 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A9CF03A-4CAA-45C5-A8F9-5649169B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1242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494A826D-63A4-4667-87EA-0835FECF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886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23F3A276-F4E5-47D4-928C-0D34CB35D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4975D821-0D64-403D-9968-0A26D1B9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4114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600" b="1">
                <a:latin typeface="Verdana" panose="020B0604030504040204" pitchFamily="34" charset="0"/>
              </a:rPr>
              <a:t>В соответствии с санитарным законодательством Российской Федерации этот</a:t>
            </a:r>
            <a:r>
              <a:rPr lang="ru-RU" altLang="ru-RU" b="1">
                <a:latin typeface="Verdana" panose="020B0604030504040204" pitchFamily="34" charset="0"/>
              </a:rPr>
              <a:t> </a:t>
            </a:r>
            <a:r>
              <a:rPr lang="ru-RU" altLang="ru-RU" sz="2600" b="1">
                <a:latin typeface="Verdana" panose="020B0604030504040204" pitchFamily="34" charset="0"/>
              </a:rPr>
              <a:t>вирус отнесен  ко </a:t>
            </a:r>
            <a:r>
              <a:rPr lang="en-US" altLang="ru-RU" sz="2600" b="1" u="sng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II</a:t>
            </a:r>
            <a:r>
              <a:rPr lang="ru-RU" altLang="ru-RU" sz="2600" b="1" u="sng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группе патогенности.</a:t>
            </a:r>
          </a:p>
          <a:p>
            <a:endParaRPr lang="ru-RU" altLang="ru-RU" sz="26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:a16="http://schemas.microsoft.com/office/drawing/2014/main" id="{0BEDF86B-4ABE-4C07-9052-4C95C1200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A85A7942-02C2-48C2-A05A-0C4E6A26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4113"/>
            <a:ext cx="54864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600" b="1">
                <a:latin typeface="Verdana" panose="020B0604030504040204" pitchFamily="34" charset="0"/>
              </a:rPr>
              <a:t>Коронавирус попадает на слизистую оболочку верхних дыхательных путей (преимущественно через нос),  внедряется в клетки, размножается там и вызывает их массовую гибель. </a:t>
            </a:r>
          </a:p>
          <a:p>
            <a:endParaRPr lang="ru-RU" altLang="ru-RU" sz="2600" b="1">
              <a:latin typeface="Verdana" panose="020B0604030504040204" pitchFamily="34" charset="0"/>
            </a:endParaRP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CFCB14E0-19DA-4A3E-A6C8-2F810E9C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000" b="1">
              <a:latin typeface="Verdana" panose="020B0604030504040204" pitchFamily="34" charset="0"/>
            </a:endParaRPr>
          </a:p>
        </p:txBody>
      </p:sp>
      <p:pic>
        <p:nvPicPr>
          <p:cNvPr id="38922" name="Picture 10">
            <a:extLst>
              <a:ext uri="{FF2B5EF4-FFF2-40B4-BE49-F238E27FC236}">
                <a16:creationId xmlns:a16="http://schemas.microsoft.com/office/drawing/2014/main" id="{A6C12F76-8FFF-4CDE-A5A7-D29BD6DE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0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3" name="Text Box 11">
            <a:extLst>
              <a:ext uri="{FF2B5EF4-FFF2-40B4-BE49-F238E27FC236}">
                <a16:creationId xmlns:a16="http://schemas.microsoft.com/office/drawing/2014/main" id="{A89D0CEE-7D89-45DF-94E3-2801A370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784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приводит к интоксикации организма</a:t>
            </a:r>
            <a:r>
              <a:rPr lang="ru-RU" altLang="ru-RU" sz="2600" b="1" i="1">
                <a:solidFill>
                  <a:srgbClr val="FF0000"/>
                </a:solidFill>
              </a:rPr>
              <a:t>.</a:t>
            </a:r>
            <a:r>
              <a:rPr lang="ru-RU" altLang="ru-RU" sz="2600" b="1">
                <a:solidFill>
                  <a:srgbClr val="000000"/>
                </a:solidFill>
              </a:rPr>
              <a:t> </a:t>
            </a:r>
            <a:endParaRPr lang="ru-RU" altLang="ru-RU" sz="2600"/>
          </a:p>
        </p:txBody>
      </p:sp>
      <p:pic>
        <p:nvPicPr>
          <p:cNvPr id="38924" name="Picture 12">
            <a:extLst>
              <a:ext uri="{FF2B5EF4-FFF2-40B4-BE49-F238E27FC236}">
                <a16:creationId xmlns:a16="http://schemas.microsoft.com/office/drawing/2014/main" id="{46454379-122C-4A3D-853F-CA8B28D6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505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>
            <a:extLst>
              <a:ext uri="{FF2B5EF4-FFF2-40B4-BE49-F238E27FC236}">
                <a16:creationId xmlns:a16="http://schemas.microsoft.com/office/drawing/2014/main" id="{C4053299-EC00-43D4-9C94-45D01336F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5257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Возникает вторичная инфекция:</a:t>
            </a:r>
            <a:r>
              <a:rPr lang="ru-RU" altLang="ru-RU" sz="2200" b="1"/>
              <a:t> менингиты, пневмонии, бронхиты, отиты, обострение хронических заболеваний и другие. </a:t>
            </a:r>
            <a:endParaRPr lang="ru-RU" altLang="ru-RU" sz="2200"/>
          </a:p>
        </p:txBody>
      </p:sp>
      <p:pic>
        <p:nvPicPr>
          <p:cNvPr id="80902" name="Picture 6">
            <a:extLst>
              <a:ext uri="{FF2B5EF4-FFF2-40B4-BE49-F238E27FC236}">
                <a16:creationId xmlns:a16="http://schemas.microsoft.com/office/drawing/2014/main" id="{8ED72205-9D24-4A40-BFA5-7D2A253B2C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64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B2426E73-C04B-4C20-9C7B-F8EB7BD4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3051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F789D698-3360-45A6-B6F4-9F35B6D7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57200"/>
            <a:ext cx="3810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b="1"/>
              <a:t>Вирус также </a:t>
            </a:r>
            <a:r>
              <a:rPr lang="ru-RU" altLang="ru-RU" sz="2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поражает клетки иммунной системы</a:t>
            </a:r>
            <a:r>
              <a:rPr lang="ru-RU" altLang="ru-RU" sz="2200" b="1">
                <a:solidFill>
                  <a:srgbClr val="000000"/>
                </a:solidFill>
              </a:rPr>
              <a:t>.</a:t>
            </a:r>
            <a:r>
              <a:rPr lang="ru-RU" altLang="ru-RU" sz="2200" b="1"/>
              <a:t> </a:t>
            </a:r>
          </a:p>
          <a:p>
            <a:r>
              <a:rPr lang="ru-RU" altLang="ru-RU" sz="2200" b="1"/>
              <a:t>Это ведет к снижению сопротивляемости организма к различным бактериальным заболеваниям</a:t>
            </a:r>
            <a:r>
              <a:rPr lang="en-US" altLang="ru-RU" sz="2200" b="1"/>
              <a:t>.</a:t>
            </a:r>
            <a:endParaRPr lang="ru-RU" altLang="ru-RU" sz="2200" b="1"/>
          </a:p>
        </p:txBody>
      </p:sp>
    </p:spTree>
  </p:cSld>
  <p:clrMapOvr>
    <a:masterClrMapping/>
  </p:clrMapOvr>
  <p:transition spd="slow" advClick="0" advTm="20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extLst>
              <a:ext uri="{FF2B5EF4-FFF2-40B4-BE49-F238E27FC236}">
                <a16:creationId xmlns:a16="http://schemas.microsoft.com/office/drawing/2014/main" id="{1B4FC6A1-7599-46A6-8269-3E62DF0EE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40386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600" b="1" u="sng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Источник инфекции</a:t>
            </a:r>
            <a:r>
              <a:rPr lang="ru-RU" altLang="ru-RU" sz="2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– </a:t>
            </a:r>
          </a:p>
          <a:p>
            <a:pPr>
              <a:spcBef>
                <a:spcPct val="50000"/>
              </a:spcBef>
            </a:pPr>
            <a:r>
              <a:rPr lang="ru-RU" altLang="ru-RU" sz="2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больной человек.</a:t>
            </a:r>
            <a:r>
              <a:rPr lang="ru-RU" altLang="ru-RU" sz="260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43DE4A1A-FEB5-4834-B7BF-705F2D74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9C5FC5DD-7FD2-40F0-B407-2180CC742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Verdana" panose="020B0604030504040204" pitchFamily="34" charset="0"/>
            </a:endParaRPr>
          </a:p>
        </p:txBody>
      </p:sp>
      <p:pic>
        <p:nvPicPr>
          <p:cNvPr id="39948" name="Picture 12">
            <a:extLst>
              <a:ext uri="{FF2B5EF4-FFF2-40B4-BE49-F238E27FC236}">
                <a16:creationId xmlns:a16="http://schemas.microsoft.com/office/drawing/2014/main" id="{52A23C72-AFA8-4B65-9011-3BAADAF4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>
            <a:extLst>
              <a:ext uri="{FF2B5EF4-FFF2-40B4-BE49-F238E27FC236}">
                <a16:creationId xmlns:a16="http://schemas.microsoft.com/office/drawing/2014/main" id="{E19347A4-5E7E-42A4-B42D-5C32D2E4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505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>
            <a:extLst>
              <a:ext uri="{FF2B5EF4-FFF2-40B4-BE49-F238E27FC236}">
                <a16:creationId xmlns:a16="http://schemas.microsoft.com/office/drawing/2014/main" id="{99C155BC-C286-4FA5-8A15-B8B92F3A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5715000" cy="52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Пути передачи:</a:t>
            </a:r>
          </a:p>
          <a:p>
            <a:endParaRPr lang="ru-RU" altLang="ru-RU" sz="22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воздушно-капельный:</a:t>
            </a: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при кашле, чихании, разговоре на близком (менее 2 м) расстоянии;</a:t>
            </a:r>
          </a:p>
          <a:p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воздушно-пылевой</a:t>
            </a: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: вирус может сохраняться на различных поверхностях до 3 суток и проникать в верхние дыхательные пути, используя частицы пыли как своеобразный транспортный корабль;</a:t>
            </a:r>
          </a:p>
          <a:p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контактный:</a:t>
            </a:r>
            <a:r>
              <a:rPr lang="ru-RU" altLang="ru-RU" b="1" u="sng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через грязные руки (при рукопожатии, через дверные ручки, через поручни в общественном транспорте и т.д.), при пользовании общими предметами ухода (полотенца, носовые платки, посуда и т.д.).</a:t>
            </a:r>
          </a:p>
          <a:p>
            <a:pPr>
              <a:spcBef>
                <a:spcPct val="50000"/>
              </a:spcBef>
            </a:pP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9E6638A8-FD50-428E-B052-CFCF6336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66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>
            <a:extLst>
              <a:ext uri="{FF2B5EF4-FFF2-40B4-BE49-F238E27FC236}">
                <a16:creationId xmlns:a16="http://schemas.microsoft.com/office/drawing/2014/main" id="{9F4C8A94-B7AF-4DDE-9831-CD8FADB6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id="{91607AD7-4DBE-4A25-9BFD-101C3756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89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>
            <a:extLst>
              <a:ext uri="{FF2B5EF4-FFF2-40B4-BE49-F238E27FC236}">
                <a16:creationId xmlns:a16="http://schemas.microsoft.com/office/drawing/2014/main" id="{E753CEB5-B062-4A08-802F-FC87DF4D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322513"/>
            <a:ext cx="4054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E63E1B6C-F38F-47F8-B743-07A14684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6248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sz="2000" b="1" i="1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0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Инкубационный период</a:t>
            </a:r>
            <a:r>
              <a:rPr lang="ru-RU" altLang="ru-RU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ru-RU" sz="2000" b="1"/>
              <a:t>от 2 до 14 суток, в среднем 5-7 дней.</a:t>
            </a:r>
          </a:p>
          <a:p>
            <a:pPr>
              <a:buFontTx/>
              <a:buChar char="•"/>
            </a:pPr>
            <a:endParaRPr lang="ru-RU" altLang="ru-RU" sz="2000" b="1"/>
          </a:p>
          <a:p>
            <a:pPr>
              <a:buFontTx/>
              <a:buChar char="•"/>
            </a:pPr>
            <a:r>
              <a:rPr lang="ru-RU" altLang="ru-RU" sz="20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Клинические симптомы</a:t>
            </a:r>
            <a:r>
              <a:rPr lang="ru-RU" altLang="ru-RU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r>
              <a:rPr lang="ru-RU" altLang="ru-RU" sz="2000" b="1"/>
              <a:t>- острое внезапное начало; </a:t>
            </a:r>
          </a:p>
          <a:p>
            <a:r>
              <a:rPr lang="ru-RU" altLang="ru-RU" sz="2000" b="1"/>
              <a:t>- высокая температура – 38- 40ºС;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E37C5152-82CE-4214-805E-66407962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9400"/>
            <a:ext cx="6400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- кашель (сухой или с небольшим количеством мокроты);</a:t>
            </a:r>
          </a:p>
          <a:p>
            <a:r>
              <a:rPr lang="ru-RU" altLang="ru-RU" sz="2000" b="1"/>
              <a:t>- одышка;</a:t>
            </a:r>
          </a:p>
          <a:p>
            <a:r>
              <a:rPr lang="ru-RU" altLang="ru-RU" sz="2000" b="1"/>
              <a:t>- ощущение заложенности в грудной клетке;</a:t>
            </a:r>
          </a:p>
          <a:p>
            <a:r>
              <a:rPr lang="ru-RU" altLang="ru-RU" sz="2000" b="1"/>
              <a:t>- утомляемость;</a:t>
            </a:r>
          </a:p>
          <a:p>
            <a:r>
              <a:rPr lang="ru-RU" altLang="ru-RU" sz="2000" b="1"/>
              <a:t>- снижение обоняния и вкуса;</a:t>
            </a:r>
          </a:p>
          <a:p>
            <a:r>
              <a:rPr lang="ru-RU" altLang="ru-RU" sz="2000" b="1"/>
              <a:t>- боль в горле, насморк, конъюктивит;</a:t>
            </a:r>
          </a:p>
          <a:p>
            <a:r>
              <a:rPr lang="ru-RU" altLang="ru-RU" sz="2000" b="1"/>
              <a:t>- головная боль, тошнота, рвота, сердцебиение, боли в мышцах, высыпания на коже.</a:t>
            </a:r>
            <a:endParaRPr lang="ru-RU" altLang="ru-RU" sz="2000"/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0B5E6B5F-8738-474F-AD22-D90B2C91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9436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Перечисленные симптомы могут наблюдаться и при нормальной температуре тела.</a:t>
            </a:r>
          </a:p>
        </p:txBody>
      </p:sp>
      <p:pic>
        <p:nvPicPr>
          <p:cNvPr id="59402" name="Picture 10">
            <a:extLst>
              <a:ext uri="{FF2B5EF4-FFF2-40B4-BE49-F238E27FC236}">
                <a16:creationId xmlns:a16="http://schemas.microsoft.com/office/drawing/2014/main" id="{51BC5C95-7BCA-446F-8C72-B837139C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>
            <a:extLst>
              <a:ext uri="{FF2B5EF4-FFF2-40B4-BE49-F238E27FC236}">
                <a16:creationId xmlns:a16="http://schemas.microsoft.com/office/drawing/2014/main" id="{6CC65295-5687-49D8-99E3-0065BA7B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819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>
            <a:extLst>
              <a:ext uri="{FF2B5EF4-FFF2-40B4-BE49-F238E27FC236}">
                <a16:creationId xmlns:a16="http://schemas.microsoft.com/office/drawing/2014/main" id="{537B17AC-1374-4A26-B4F3-F17C1FB1B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новой коронавирусной инфекции :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2F7F7F90-E343-4083-B408-9E4EEB86A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. 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E235D7DF-D97A-4AC5-A0D1-E5FDB9848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19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FE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Наличие клинических проявлений</a:t>
            </a:r>
          </a:p>
        </p:txBody>
      </p:sp>
      <p:sp>
        <p:nvSpPr>
          <p:cNvPr id="60424" name="Oval 8">
            <a:extLst>
              <a:ext uri="{FF2B5EF4-FFF2-40B4-BE49-F238E27FC236}">
                <a16:creationId xmlns:a16="http://schemas.microsoft.com/office/drawing/2014/main" id="{F57BC6FA-0141-484E-9727-ACE128F4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2590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FEF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50%</a:t>
            </a:r>
          </a:p>
        </p:txBody>
      </p:sp>
      <p:sp>
        <p:nvSpPr>
          <p:cNvPr id="60425" name="Oval 9">
            <a:extLst>
              <a:ext uri="{FF2B5EF4-FFF2-40B4-BE49-F238E27FC236}">
                <a16:creationId xmlns:a16="http://schemas.microsoft.com/office/drawing/2014/main" id="{63CD7A61-B4C8-4305-AF90-754F8368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38400"/>
            <a:ext cx="27432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50%</a:t>
            </a:r>
          </a:p>
        </p:txBody>
      </p:sp>
      <p:sp>
        <p:nvSpPr>
          <p:cNvPr id="60426" name="Line 10">
            <a:extLst>
              <a:ext uri="{FF2B5EF4-FFF2-40B4-BE49-F238E27FC236}">
                <a16:creationId xmlns:a16="http://schemas.microsoft.com/office/drawing/2014/main" id="{92DFDBAD-A5B7-4336-A7F9-6EEDAE3F2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15240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7" name="Line 11">
            <a:extLst>
              <a:ext uri="{FF2B5EF4-FFF2-40B4-BE49-F238E27FC236}">
                <a16:creationId xmlns:a16="http://schemas.microsoft.com/office/drawing/2014/main" id="{E82C72FB-56B2-4AE0-BDC8-273257BD0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524000"/>
            <a:ext cx="2286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8" name="Rectangle 12">
            <a:extLst>
              <a:ext uri="{FF2B5EF4-FFF2-40B4-BE49-F238E27FC236}">
                <a16:creationId xmlns:a16="http://schemas.microsoft.com/office/drawing/2014/main" id="{C418CE80-BE2D-4478-9FF0-BB0ACEB2BEB2}"/>
              </a:ext>
            </a:extLst>
          </p:cNvPr>
          <p:cNvSpPr>
            <a:spLocks noChangeArrowheads="1"/>
          </p:cNvSpPr>
          <p:nvPr/>
        </p:nvSpPr>
        <p:spPr bwMode="auto">
          <a:xfrm rot="-1301625">
            <a:off x="2209800" y="190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</a:p>
        </p:txBody>
      </p:sp>
      <p:sp>
        <p:nvSpPr>
          <p:cNvPr id="60429" name="Rectangle 13">
            <a:extLst>
              <a:ext uri="{FF2B5EF4-FFF2-40B4-BE49-F238E27FC236}">
                <a16:creationId xmlns:a16="http://schemas.microsoft.com/office/drawing/2014/main" id="{9DCDC340-D562-445F-B380-7942C5C6A6B9}"/>
              </a:ext>
            </a:extLst>
          </p:cNvPr>
          <p:cNvSpPr>
            <a:spLocks noChangeArrowheads="1"/>
          </p:cNvSpPr>
          <p:nvPr/>
        </p:nvSpPr>
        <p:spPr bwMode="auto">
          <a:xfrm rot="1386697">
            <a:off x="5334000" y="1905000"/>
            <a:ext cx="99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3D25DEA0-C519-43C4-AB5B-AE4DF6295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6576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80% - легкие формы</a:t>
            </a:r>
          </a:p>
        </p:txBody>
      </p:sp>
      <p:sp>
        <p:nvSpPr>
          <p:cNvPr id="60432" name="Rectangle 16">
            <a:extLst>
              <a:ext uri="{FF2B5EF4-FFF2-40B4-BE49-F238E27FC236}">
                <a16:creationId xmlns:a16="http://schemas.microsoft.com/office/drawing/2014/main" id="{7C7563C4-ADD0-4A87-B690-C46AAA39D18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246813" y="3581400"/>
            <a:ext cx="2897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20% –тяжелые формы.</a:t>
            </a:r>
          </a:p>
        </p:txBody>
      </p:sp>
      <p:sp>
        <p:nvSpPr>
          <p:cNvPr id="60433" name="Line 17">
            <a:extLst>
              <a:ext uri="{FF2B5EF4-FFF2-40B4-BE49-F238E27FC236}">
                <a16:creationId xmlns:a16="http://schemas.microsoft.com/office/drawing/2014/main" id="{468FB5A5-0375-4405-BA81-CC4BCAA3C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124200"/>
            <a:ext cx="2209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4" name="Line 18">
            <a:extLst>
              <a:ext uri="{FF2B5EF4-FFF2-40B4-BE49-F238E27FC236}">
                <a16:creationId xmlns:a16="http://schemas.microsoft.com/office/drawing/2014/main" id="{133ED8D2-4398-4EFD-9593-C4FE9D9C6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124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5" name="Line 19">
            <a:extLst>
              <a:ext uri="{FF2B5EF4-FFF2-40B4-BE49-F238E27FC236}">
                <a16:creationId xmlns:a16="http://schemas.microsoft.com/office/drawing/2014/main" id="{7A818838-A8FB-4F95-A9B9-33119FECC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6" name="Text Box 20">
            <a:extLst>
              <a:ext uri="{FF2B5EF4-FFF2-40B4-BE49-F238E27FC236}">
                <a16:creationId xmlns:a16="http://schemas.microsoft.com/office/drawing/2014/main" id="{1FFAC2F8-AFD8-4A56-AC9D-2BEF5177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343400"/>
            <a:ext cx="5486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Наиболее грозные и опасные осложнения:</a:t>
            </a:r>
          </a:p>
          <a:p>
            <a:endParaRPr lang="ru-RU" altLang="ru-RU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altLang="ru-RU"/>
              <a:t> </a:t>
            </a:r>
            <a:r>
              <a:rPr lang="ru-RU" altLang="ru-RU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пневмонии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(с вероятностью летального исхода);</a:t>
            </a:r>
          </a:p>
          <a:p>
            <a:pPr>
              <a:buFontTx/>
              <a:buChar char="•"/>
            </a:pPr>
            <a:endParaRPr lang="ru-RU" altLang="ru-RU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altLang="ru-RU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менингиты, энцефалиты;</a:t>
            </a:r>
          </a:p>
          <a:p>
            <a:pPr>
              <a:buFontTx/>
              <a:buChar char="•"/>
            </a:pPr>
            <a:endParaRPr lang="ru-RU" altLang="ru-RU" b="1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altLang="ru-RU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токсико-аллергический шок.</a:t>
            </a:r>
          </a:p>
        </p:txBody>
      </p:sp>
      <p:sp>
        <p:nvSpPr>
          <p:cNvPr id="60437" name="Line 21">
            <a:extLst>
              <a:ext uri="{FF2B5EF4-FFF2-40B4-BE49-F238E27FC236}">
                <a16:creationId xmlns:a16="http://schemas.microsoft.com/office/drawing/2014/main" id="{F1B3F9B5-A564-431D-845F-C3CC976AE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8" name="Text Box 22">
            <a:extLst>
              <a:ext uri="{FF2B5EF4-FFF2-40B4-BE49-F238E27FC236}">
                <a16:creationId xmlns:a16="http://schemas.microsoft.com/office/drawing/2014/main" id="{EC84ACFA-30F9-46F0-84EB-4FE9C532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Бессимптомные формы заболевания</a:t>
            </a:r>
          </a:p>
        </p:txBody>
      </p:sp>
      <p:pic>
        <p:nvPicPr>
          <p:cNvPr id="60446" name="Picture 30">
            <a:extLst>
              <a:ext uri="{FF2B5EF4-FFF2-40B4-BE49-F238E27FC236}">
                <a16:creationId xmlns:a16="http://schemas.microsoft.com/office/drawing/2014/main" id="{15782480-5C54-4ABA-8E3C-5D14B70CA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47" name="Picture 31">
            <a:extLst>
              <a:ext uri="{FF2B5EF4-FFF2-40B4-BE49-F238E27FC236}">
                <a16:creationId xmlns:a16="http://schemas.microsoft.com/office/drawing/2014/main" id="{BD808551-800B-4E64-ACE0-E37340F7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514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split orient="vert"/>
  </p:transition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464</TotalTime>
  <Words>804</Words>
  <Application>Microsoft Office PowerPoint</Application>
  <PresentationFormat>Экран (4:3)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Wingdings</vt:lpstr>
      <vt:lpstr>Arial Black</vt:lpstr>
      <vt:lpstr>Verdana</vt:lpstr>
      <vt:lpstr>Пиксел</vt:lpstr>
      <vt:lpstr>Новая коронавирусная инфекция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T. Tarasenko</dc:creator>
  <cp:lastModifiedBy>katerina@lansite.ru</cp:lastModifiedBy>
  <cp:revision>7</cp:revision>
  <cp:lastPrinted>1601-01-01T00:00:00Z</cp:lastPrinted>
  <dcterms:created xsi:type="dcterms:W3CDTF">2020-07-20T03:06:23Z</dcterms:created>
  <dcterms:modified xsi:type="dcterms:W3CDTF">2020-11-12T03:49:49Z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